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25.xml" ContentType="application/vnd.openxmlformats-officedocument.presentationml.notesSlide+xml"/>
  <Override PartName="/ppt/slideMasters/slideMaster2.xml" ContentType="application/vnd.openxmlformats-officedocument.presentationml.slideMaster+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handoutMasters/handoutMaster1.xml" ContentType="application/vnd.openxmlformats-officedocument.presentationml.handoutMaster+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ppt/tags/tag3.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tags/tag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0" r:id="rId2"/>
  </p:sldMasterIdLst>
  <p:notesMasterIdLst>
    <p:notesMasterId r:id="rId33"/>
  </p:notesMasterIdLst>
  <p:handoutMasterIdLst>
    <p:handoutMasterId r:id="rId34"/>
  </p:handoutMasterIdLst>
  <p:sldIdLst>
    <p:sldId id="362" r:id="rId3"/>
    <p:sldId id="321" r:id="rId4"/>
    <p:sldId id="352" r:id="rId5"/>
    <p:sldId id="283" r:id="rId6"/>
    <p:sldId id="355" r:id="rId7"/>
    <p:sldId id="356" r:id="rId8"/>
    <p:sldId id="288" r:id="rId9"/>
    <p:sldId id="578" r:id="rId10"/>
    <p:sldId id="576" r:id="rId11"/>
    <p:sldId id="310" r:id="rId12"/>
    <p:sldId id="311" r:id="rId13"/>
    <p:sldId id="312" r:id="rId14"/>
    <p:sldId id="359" r:id="rId15"/>
    <p:sldId id="363" r:id="rId16"/>
    <p:sldId id="364" r:id="rId17"/>
    <p:sldId id="366" r:id="rId18"/>
    <p:sldId id="390" r:id="rId19"/>
    <p:sldId id="368" r:id="rId20"/>
    <p:sldId id="369" r:id="rId21"/>
    <p:sldId id="370" r:id="rId22"/>
    <p:sldId id="388" r:id="rId23"/>
    <p:sldId id="372" r:id="rId24"/>
    <p:sldId id="373" r:id="rId25"/>
    <p:sldId id="374" r:id="rId26"/>
    <p:sldId id="375" r:id="rId27"/>
    <p:sldId id="316" r:id="rId28"/>
    <p:sldId id="383" r:id="rId29"/>
    <p:sldId id="384" r:id="rId30"/>
    <p:sldId id="385" r:id="rId31"/>
    <p:sldId id="387" r:id="rId32"/>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6720" userDrawn="1">
          <p15:clr>
            <a:srgbClr val="A4A3A4"/>
          </p15:clr>
        </p15:guide>
        <p15:guide id="3" pos="216" userDrawn="1">
          <p15:clr>
            <a:srgbClr val="A4A3A4"/>
          </p15:clr>
        </p15:guide>
        <p15:guide id="4" orient="horz" pos="576" userDrawn="1">
          <p15:clr>
            <a:srgbClr val="A4A3A4"/>
          </p15:clr>
        </p15:guide>
        <p15:guide id="5" orient="horz" pos="624" userDrawn="1">
          <p15:clr>
            <a:srgbClr val="A4A3A4"/>
          </p15:clr>
        </p15:guide>
        <p15:guide id="6" orient="horz" pos="3096" userDrawn="1">
          <p15:clr>
            <a:srgbClr val="A4A3A4"/>
          </p15:clr>
        </p15:guide>
        <p15:guide id="7" orient="horz" pos="2040" userDrawn="1">
          <p15:clr>
            <a:srgbClr val="A4A3A4"/>
          </p15:clr>
        </p15:guide>
        <p15:guide id="8" orient="horz" pos="3624" userDrawn="1">
          <p15:clr>
            <a:srgbClr val="A4A3A4"/>
          </p15:clr>
        </p15:guide>
        <p15:guide id="10" orient="horz" pos="408" userDrawn="1">
          <p15:clr>
            <a:srgbClr val="A4A3A4"/>
          </p15:clr>
        </p15:guide>
        <p15:guide id="11" pos="2016" userDrawn="1">
          <p15:clr>
            <a:srgbClr val="A4A3A4"/>
          </p15:clr>
        </p15:guide>
        <p15:guide id="12" pos="3480" userDrawn="1">
          <p15:clr>
            <a:srgbClr val="A4A3A4"/>
          </p15:clr>
        </p15:guide>
        <p15:guide id="13" pos="34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C09"/>
    <a:srgbClr val="B85D61"/>
    <a:srgbClr val="C77F82"/>
    <a:srgbClr val="BC6468"/>
    <a:srgbClr val="FFD6C4"/>
    <a:srgbClr val="2D1848"/>
    <a:srgbClr val="A6484C"/>
    <a:srgbClr val="BFBFBF"/>
    <a:srgbClr val="323B8E"/>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87573" autoAdjust="0"/>
  </p:normalViewPr>
  <p:slideViewPr>
    <p:cSldViewPr snapToGrid="0">
      <p:cViewPr varScale="1">
        <p:scale>
          <a:sx n="111" d="100"/>
          <a:sy n="111" d="100"/>
        </p:scale>
        <p:origin x="552" y="78"/>
      </p:cViewPr>
      <p:guideLst>
        <p:guide orient="horz" pos="3888"/>
        <p:guide pos="6720"/>
        <p:guide pos="216"/>
        <p:guide orient="horz" pos="576"/>
        <p:guide orient="horz" pos="624"/>
        <p:guide orient="horz" pos="3096"/>
        <p:guide orient="horz" pos="2040"/>
        <p:guide orient="horz" pos="3624"/>
        <p:guide orient="horz" pos="408"/>
        <p:guide pos="2016"/>
        <p:guide pos="3480"/>
        <p:guide pos="343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69949596872663E-2"/>
          <c:y val="0.2274745743953934"/>
          <c:w val="0.86673481003579067"/>
          <c:h val="0.57510115917326632"/>
        </c:manualLayout>
      </c:layout>
      <c:barChart>
        <c:barDir val="col"/>
        <c:grouping val="clustered"/>
        <c:varyColors val="0"/>
        <c:ser>
          <c:idx val="0"/>
          <c:order val="0"/>
          <c:tx>
            <c:strRef>
              <c:f>Sheet1!$B$1</c:f>
              <c:strCache>
                <c:ptCount val="1"/>
                <c:pt idx="0">
                  <c:v>Debt</c:v>
                </c:pt>
              </c:strCache>
            </c:strRef>
          </c:tx>
          <c:spPr>
            <a:solidFill>
              <a:schemeClr val="accent4">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2022E</c:v>
                </c:pt>
              </c:strCache>
            </c:strRef>
          </c:cat>
          <c:val>
            <c:numRef>
              <c:f>Sheet1!$B$2:$B$6</c:f>
              <c:numCache>
                <c:formatCode>0.00</c:formatCode>
                <c:ptCount val="5"/>
                <c:pt idx="0">
                  <c:v>15.531000000000001</c:v>
                </c:pt>
                <c:pt idx="1">
                  <c:v>17.57</c:v>
                </c:pt>
                <c:pt idx="2">
                  <c:v>19.818000000000001</c:v>
                </c:pt>
                <c:pt idx="3">
                  <c:v>20.8</c:v>
                </c:pt>
                <c:pt idx="4">
                  <c:v>17.7</c:v>
                </c:pt>
              </c:numCache>
            </c:numRef>
          </c:val>
          <c:extLst>
            <c:ext xmlns:c16="http://schemas.microsoft.com/office/drawing/2014/chart" uri="{C3380CC4-5D6E-409C-BE32-E72D297353CC}">
              <c16:uniqueId val="{00000000-DCC1-4102-AF67-AEA88E5FDEBC}"/>
            </c:ext>
          </c:extLst>
        </c:ser>
        <c:ser>
          <c:idx val="2"/>
          <c:order val="2"/>
          <c:tx>
            <c:strRef>
              <c:f>Sheet1!$D$1</c:f>
              <c:strCache>
                <c:ptCount val="1"/>
                <c:pt idx="0">
                  <c:v>GDP</c:v>
                </c:pt>
              </c:strCache>
            </c:strRef>
          </c:tx>
          <c:spPr>
            <a:solidFill>
              <a:schemeClr val="bg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2022E</c:v>
                </c:pt>
              </c:strCache>
            </c:strRef>
          </c:cat>
          <c:val>
            <c:numRef>
              <c:f>Sheet1!$D$2:$D$6</c:f>
              <c:numCache>
                <c:formatCode>0.0</c:formatCode>
                <c:ptCount val="5"/>
                <c:pt idx="0">
                  <c:v>34.893500000000003</c:v>
                </c:pt>
                <c:pt idx="1">
                  <c:v>33.381399999999999</c:v>
                </c:pt>
                <c:pt idx="2">
                  <c:v>28.442</c:v>
                </c:pt>
                <c:pt idx="3">
                  <c:v>33.909799999999997</c:v>
                </c:pt>
                <c:pt idx="4">
                  <c:v>41.049024579582444</c:v>
                </c:pt>
              </c:numCache>
            </c:numRef>
          </c:val>
          <c:extLst>
            <c:ext xmlns:c16="http://schemas.microsoft.com/office/drawing/2014/chart" uri="{C3380CC4-5D6E-409C-BE32-E72D297353CC}">
              <c16:uniqueId val="{00000001-DCC1-4102-AF67-AEA88E5FDEBC}"/>
            </c:ext>
          </c:extLst>
        </c:ser>
        <c:dLbls>
          <c:showLegendKey val="0"/>
          <c:showVal val="0"/>
          <c:showCatName val="0"/>
          <c:showSerName val="0"/>
          <c:showPercent val="0"/>
          <c:showBubbleSize val="0"/>
        </c:dLbls>
        <c:gapWidth val="168"/>
        <c:axId val="445546560"/>
        <c:axId val="445540032"/>
      </c:barChart>
      <c:lineChart>
        <c:grouping val="standard"/>
        <c:varyColors val="0"/>
        <c:ser>
          <c:idx val="1"/>
          <c:order val="1"/>
          <c:tx>
            <c:strRef>
              <c:f>Sheet1!$C$1</c:f>
              <c:strCache>
                <c:ptCount val="1"/>
                <c:pt idx="0">
                  <c:v>Debt % of GDP</c:v>
                </c:pt>
              </c:strCache>
            </c:strRef>
          </c:tx>
          <c:spPr>
            <a:ln w="12700" cap="rnd">
              <a:solidFill>
                <a:schemeClr val="tx1">
                  <a:lumMod val="50000"/>
                  <a:lumOff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2022E</c:v>
                </c:pt>
              </c:strCache>
            </c:strRef>
          </c:cat>
          <c:val>
            <c:numRef>
              <c:f>Sheet1!$C$2:$C$6</c:f>
              <c:numCache>
                <c:formatCode>0%</c:formatCode>
                <c:ptCount val="5"/>
                <c:pt idx="0">
                  <c:v>0.4450972244114233</c:v>
                </c:pt>
                <c:pt idx="1">
                  <c:v>0.52634101625456098</c:v>
                </c:pt>
                <c:pt idx="2">
                  <c:v>0.69678644258490974</c:v>
                </c:pt>
                <c:pt idx="3">
                  <c:v>0.61339199877321604</c:v>
                </c:pt>
                <c:pt idx="4">
                  <c:v>0.43119173186891951</c:v>
                </c:pt>
              </c:numCache>
            </c:numRef>
          </c:val>
          <c:smooth val="0"/>
          <c:extLst>
            <c:ext xmlns:c16="http://schemas.microsoft.com/office/drawing/2014/chart" uri="{C3380CC4-5D6E-409C-BE32-E72D297353CC}">
              <c16:uniqueId val="{00000002-DCC1-4102-AF67-AEA88E5FDEBC}"/>
            </c:ext>
          </c:extLst>
        </c:ser>
        <c:dLbls>
          <c:showLegendKey val="0"/>
          <c:showVal val="0"/>
          <c:showCatName val="0"/>
          <c:showSerName val="0"/>
          <c:showPercent val="0"/>
          <c:showBubbleSize val="0"/>
        </c:dLbls>
        <c:marker val="1"/>
        <c:smooth val="0"/>
        <c:axId val="445543840"/>
        <c:axId val="445545472"/>
      </c:lineChart>
      <c:catAx>
        <c:axId val="4455465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45540032"/>
        <c:crosses val="autoZero"/>
        <c:auto val="1"/>
        <c:lblAlgn val="ctr"/>
        <c:lblOffset val="100"/>
        <c:noMultiLvlLbl val="0"/>
      </c:catAx>
      <c:valAx>
        <c:axId val="445540032"/>
        <c:scaling>
          <c:orientation val="minMax"/>
          <c:max val="60"/>
          <c:min val="1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lumMod val="95000"/>
                  </a:schemeClr>
                </a:solidFill>
                <a:latin typeface="+mn-lt"/>
                <a:ea typeface="+mn-ea"/>
                <a:cs typeface="+mn-cs"/>
              </a:defRPr>
            </a:pPr>
            <a:endParaRPr lang="en-US"/>
          </a:p>
        </c:txPr>
        <c:crossAx val="445546560"/>
        <c:crosses val="autoZero"/>
        <c:crossBetween val="between"/>
      </c:valAx>
      <c:valAx>
        <c:axId val="445545472"/>
        <c:scaling>
          <c:orientation val="minMax"/>
          <c:max val="0.75000000000000011"/>
          <c:min val="-0.5"/>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lumMod val="95000"/>
                  </a:schemeClr>
                </a:solidFill>
                <a:latin typeface="+mn-lt"/>
                <a:ea typeface="+mn-ea"/>
                <a:cs typeface="+mn-cs"/>
              </a:defRPr>
            </a:pPr>
            <a:endParaRPr lang="en-US"/>
          </a:p>
        </c:txPr>
        <c:crossAx val="445543840"/>
        <c:crosses val="max"/>
        <c:crossBetween val="between"/>
      </c:valAx>
      <c:catAx>
        <c:axId val="445543840"/>
        <c:scaling>
          <c:orientation val="minMax"/>
        </c:scaling>
        <c:delete val="1"/>
        <c:axPos val="b"/>
        <c:numFmt formatCode="General" sourceLinked="1"/>
        <c:majorTickMark val="out"/>
        <c:minorTickMark val="none"/>
        <c:tickLblPos val="nextTo"/>
        <c:crossAx val="445545472"/>
        <c:crosses val="autoZero"/>
        <c:auto val="1"/>
        <c:lblAlgn val="ctr"/>
        <c:lblOffset val="100"/>
        <c:noMultiLvlLbl val="0"/>
      </c:catAx>
      <c:spPr>
        <a:noFill/>
        <a:ln>
          <a:noFill/>
        </a:ln>
        <a:effectLst/>
      </c:spPr>
    </c:plotArea>
    <c:legend>
      <c:legendPos val="b"/>
      <c:layout>
        <c:manualLayout>
          <c:xMode val="edge"/>
          <c:yMode val="edge"/>
          <c:x val="0.1676013242710879"/>
          <c:y val="0.89120467618590882"/>
          <c:w val="0.61908850702779905"/>
          <c:h val="0.1087953238140912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09004193049802E-4"/>
          <c:y val="1.9476133579381178E-2"/>
          <c:w val="0.96657541918340317"/>
          <c:h val="0.90509168183412714"/>
        </c:manualLayout>
      </c:layout>
      <c:barChart>
        <c:barDir val="col"/>
        <c:grouping val="clustered"/>
        <c:varyColors val="0"/>
        <c:ser>
          <c:idx val="0"/>
          <c:order val="0"/>
          <c:tx>
            <c:strRef>
              <c:f>Sheet1!$B$1</c:f>
              <c:strCache>
                <c:ptCount val="1"/>
                <c:pt idx="0">
                  <c:v>Actual revenue</c:v>
                </c:pt>
              </c:strCache>
            </c:strRef>
          </c:tx>
          <c:spPr>
            <a:solidFill>
              <a:schemeClr val="accent4">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2022E</c:v>
                </c:pt>
              </c:strCache>
            </c:strRef>
          </c:cat>
          <c:val>
            <c:numRef>
              <c:f>Sheet1!$B$2:$B$6</c:f>
              <c:numCache>
                <c:formatCode>General</c:formatCode>
                <c:ptCount val="5"/>
                <c:pt idx="0">
                  <c:v>10.9</c:v>
                </c:pt>
                <c:pt idx="1">
                  <c:v>10.6</c:v>
                </c:pt>
                <c:pt idx="2">
                  <c:v>8.5</c:v>
                </c:pt>
                <c:pt idx="3">
                  <c:v>8.64</c:v>
                </c:pt>
                <c:pt idx="4" formatCode="_(* #,##0.0_);_(* \(#,##0.0\);_(* &quot;-&quot;??_);_(@_)">
                  <c:v>14.234</c:v>
                </c:pt>
              </c:numCache>
            </c:numRef>
          </c:val>
          <c:extLst>
            <c:ext xmlns:c16="http://schemas.microsoft.com/office/drawing/2014/chart" uri="{C3380CC4-5D6E-409C-BE32-E72D297353CC}">
              <c16:uniqueId val="{00000000-38BC-4515-9C3C-27E5D6DA4208}"/>
            </c:ext>
          </c:extLst>
        </c:ser>
        <c:ser>
          <c:idx val="2"/>
          <c:order val="1"/>
          <c:tx>
            <c:strRef>
              <c:f>Sheet1!$D$1</c:f>
              <c:strCache>
                <c:ptCount val="1"/>
                <c:pt idx="0">
                  <c:v>Actual expense</c:v>
                </c:pt>
              </c:strCache>
            </c:strRef>
          </c:tx>
          <c:spPr>
            <a:solidFill>
              <a:schemeClr val="accent5">
                <a:lumMod val="65000"/>
              </a:schemeClr>
            </a:solidFill>
            <a:ln>
              <a:noFill/>
            </a:ln>
            <a:effectLst/>
          </c:spPr>
          <c:invertIfNegative val="0"/>
          <c:dLbls>
            <c:dLbl>
              <c:idx val="4"/>
              <c:layout>
                <c:manualLayout>
                  <c:x val="2.243990698923591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4D-4BC1-87C5-A04E4EBACBB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2022E</c:v>
                </c:pt>
              </c:strCache>
            </c:strRef>
          </c:cat>
          <c:val>
            <c:numRef>
              <c:f>Sheet1!$D$2:$D$6</c:f>
              <c:numCache>
                <c:formatCode>General</c:formatCode>
                <c:ptCount val="5"/>
                <c:pt idx="0">
                  <c:v>13.6</c:v>
                </c:pt>
                <c:pt idx="1">
                  <c:v>13.2</c:v>
                </c:pt>
                <c:pt idx="2">
                  <c:v>12.9</c:v>
                </c:pt>
                <c:pt idx="3">
                  <c:v>10.88</c:v>
                </c:pt>
                <c:pt idx="4" formatCode="_(* #,##0.0_);_(* \(#,##0.0\);_(* &quot;-&quot;??_);_(@_)">
                  <c:v>13.087999999999999</c:v>
                </c:pt>
              </c:numCache>
            </c:numRef>
          </c:val>
          <c:extLst>
            <c:ext xmlns:c16="http://schemas.microsoft.com/office/drawing/2014/chart" uri="{C3380CC4-5D6E-409C-BE32-E72D297353CC}">
              <c16:uniqueId val="{00000000-6E2A-44F0-8183-895205E82339}"/>
            </c:ext>
          </c:extLst>
        </c:ser>
        <c:ser>
          <c:idx val="3"/>
          <c:order val="2"/>
          <c:tx>
            <c:strRef>
              <c:f>Sheet1!$E$1</c:f>
              <c:strCache>
                <c:ptCount val="1"/>
                <c:pt idx="0">
                  <c:v>Deficit/Surplus</c:v>
                </c:pt>
              </c:strCache>
            </c:strRef>
          </c:tx>
          <c:spPr>
            <a:solidFill>
              <a:srgbClr val="F2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2022E</c:v>
                </c:pt>
              </c:strCache>
            </c:strRef>
          </c:cat>
          <c:val>
            <c:numRef>
              <c:f>Sheet1!$E$2:$E$6</c:f>
              <c:numCache>
                <c:formatCode>0.0_);\(0.0\)</c:formatCode>
                <c:ptCount val="5"/>
                <c:pt idx="0">
                  <c:v>-2.6999999999999993</c:v>
                </c:pt>
                <c:pt idx="1">
                  <c:v>-2.5999999999999996</c:v>
                </c:pt>
                <c:pt idx="2">
                  <c:v>-4.4000000000000004</c:v>
                </c:pt>
                <c:pt idx="3">
                  <c:v>-2.2400000000000002</c:v>
                </c:pt>
                <c:pt idx="4">
                  <c:v>1.1460000000000008</c:v>
                </c:pt>
              </c:numCache>
            </c:numRef>
          </c:val>
          <c:extLst>
            <c:ext xmlns:c16="http://schemas.microsoft.com/office/drawing/2014/chart" uri="{C3380CC4-5D6E-409C-BE32-E72D297353CC}">
              <c16:uniqueId val="{00000001-6E2A-44F0-8183-895205E82339}"/>
            </c:ext>
          </c:extLst>
        </c:ser>
        <c:dLbls>
          <c:showLegendKey val="0"/>
          <c:showVal val="0"/>
          <c:showCatName val="0"/>
          <c:showSerName val="0"/>
          <c:showPercent val="0"/>
          <c:showBubbleSize val="0"/>
        </c:dLbls>
        <c:gapWidth val="150"/>
        <c:axId val="1567473872"/>
        <c:axId val="1567479856"/>
      </c:barChart>
      <c:catAx>
        <c:axId val="156747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479856"/>
        <c:crosses val="autoZero"/>
        <c:auto val="1"/>
        <c:lblAlgn val="ctr"/>
        <c:lblOffset val="100"/>
        <c:noMultiLvlLbl val="0"/>
      </c:catAx>
      <c:valAx>
        <c:axId val="1567479856"/>
        <c:scaling>
          <c:orientation val="minMax"/>
          <c:max val="25"/>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solidFill>
                <a:latin typeface="+mn-lt"/>
                <a:ea typeface="+mn-ea"/>
                <a:cs typeface="+mn-cs"/>
              </a:defRPr>
            </a:pPr>
            <a:endParaRPr lang="en-US"/>
          </a:p>
        </c:txPr>
        <c:crossAx val="1567473872"/>
        <c:crosses val="max"/>
        <c:crossBetween val="between"/>
      </c:valAx>
      <c:spPr>
        <a:noFill/>
        <a:ln>
          <a:noFill/>
        </a:ln>
        <a:effectLst/>
      </c:spPr>
    </c:plotArea>
    <c:legend>
      <c:legendPos val="b"/>
      <c:layout>
        <c:manualLayout>
          <c:xMode val="edge"/>
          <c:yMode val="edge"/>
          <c:x val="4.954494391545481E-2"/>
          <c:y val="0.90661549196778479"/>
          <c:w val="0.82500296641707693"/>
          <c:h val="8.620833331515438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0514422142639019E-2"/>
          <c:w val="0.98988077440760203"/>
          <c:h val="0.74514613949943342"/>
        </c:manualLayout>
      </c:layout>
      <c:barChart>
        <c:barDir val="col"/>
        <c:grouping val="stacked"/>
        <c:varyColors val="0"/>
        <c:ser>
          <c:idx val="0"/>
          <c:order val="0"/>
          <c:tx>
            <c:strRef>
              <c:f>Sheet1!$B$1</c:f>
              <c:strCache>
                <c:ptCount val="1"/>
                <c:pt idx="0">
                  <c:v>Non-hydrocarbon revenue</c:v>
                </c:pt>
              </c:strCache>
            </c:strRef>
          </c:tx>
          <c:spPr>
            <a:solidFill>
              <a:srgbClr val="92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2.2999999999999998</c:v>
                </c:pt>
                <c:pt idx="1">
                  <c:v>2.6</c:v>
                </c:pt>
                <c:pt idx="2">
                  <c:v>2.7</c:v>
                </c:pt>
                <c:pt idx="3">
                  <c:v>2.7</c:v>
                </c:pt>
                <c:pt idx="4" formatCode="0.0">
                  <c:v>3.22</c:v>
                </c:pt>
              </c:numCache>
            </c:numRef>
          </c:val>
          <c:extLst>
            <c:ext xmlns:c16="http://schemas.microsoft.com/office/drawing/2014/chart" uri="{C3380CC4-5D6E-409C-BE32-E72D297353CC}">
              <c16:uniqueId val="{00000000-612C-4680-88CE-63FADE71489C}"/>
            </c:ext>
          </c:extLst>
        </c:ser>
        <c:ser>
          <c:idx val="1"/>
          <c:order val="1"/>
          <c:tx>
            <c:strRef>
              <c:f>Sheet1!$C$1</c:f>
              <c:strCache>
                <c:ptCount val="1"/>
                <c:pt idx="0">
                  <c:v>Hydrocarbon revenue</c:v>
                </c:pt>
              </c:strCache>
            </c:strRef>
          </c:tx>
          <c:spPr>
            <a:solidFill>
              <a:schemeClr val="bg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8.6</c:v>
                </c:pt>
                <c:pt idx="1">
                  <c:v>8</c:v>
                </c:pt>
                <c:pt idx="2">
                  <c:v>5.8</c:v>
                </c:pt>
                <c:pt idx="3">
                  <c:v>8.1999999999999993</c:v>
                </c:pt>
                <c:pt idx="4" formatCode="0.0">
                  <c:v>11.013999999999999</c:v>
                </c:pt>
              </c:numCache>
            </c:numRef>
          </c:val>
          <c:extLst>
            <c:ext xmlns:c16="http://schemas.microsoft.com/office/drawing/2014/chart" uri="{C3380CC4-5D6E-409C-BE32-E72D297353CC}">
              <c16:uniqueId val="{00000001-612C-4680-88CE-63FADE71489C}"/>
            </c:ext>
          </c:extLst>
        </c:ser>
        <c:ser>
          <c:idx val="2"/>
          <c:order val="2"/>
          <c:tx>
            <c:strRef>
              <c:f>Sheet1!$D$1</c:f>
              <c:strCache>
                <c:ptCount val="1"/>
                <c:pt idx="0">
                  <c:v>Total</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10.899999999999999</c:v>
                </c:pt>
                <c:pt idx="1">
                  <c:v>10.6</c:v>
                </c:pt>
                <c:pt idx="2">
                  <c:v>8.5</c:v>
                </c:pt>
                <c:pt idx="3">
                  <c:v>10.899999999999999</c:v>
                </c:pt>
                <c:pt idx="4" formatCode="0.0">
                  <c:v>14.234</c:v>
                </c:pt>
              </c:numCache>
            </c:numRef>
          </c:val>
          <c:extLst>
            <c:ext xmlns:c16="http://schemas.microsoft.com/office/drawing/2014/chart" uri="{C3380CC4-5D6E-409C-BE32-E72D297353CC}">
              <c16:uniqueId val="{00000002-612C-4680-88CE-63FADE71489C}"/>
            </c:ext>
          </c:extLst>
        </c:ser>
        <c:dLbls>
          <c:showLegendKey val="0"/>
          <c:showVal val="0"/>
          <c:showCatName val="0"/>
          <c:showSerName val="0"/>
          <c:showPercent val="0"/>
          <c:showBubbleSize val="0"/>
        </c:dLbls>
        <c:gapWidth val="150"/>
        <c:overlap val="100"/>
        <c:axId val="445538400"/>
        <c:axId val="445538944"/>
      </c:barChart>
      <c:catAx>
        <c:axId val="44553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45538944"/>
        <c:crosses val="autoZero"/>
        <c:auto val="1"/>
        <c:lblAlgn val="ctr"/>
        <c:lblOffset val="100"/>
        <c:noMultiLvlLbl val="0"/>
      </c:catAx>
      <c:valAx>
        <c:axId val="445538944"/>
        <c:scaling>
          <c:orientation val="minMax"/>
          <c:max val="18"/>
        </c:scaling>
        <c:delete val="1"/>
        <c:axPos val="l"/>
        <c:numFmt formatCode="General" sourceLinked="1"/>
        <c:majorTickMark val="out"/>
        <c:minorTickMark val="none"/>
        <c:tickLblPos val="nextTo"/>
        <c:crossAx val="445538400"/>
        <c:crosses val="autoZero"/>
        <c:crossBetween val="between"/>
      </c:valAx>
      <c:spPr>
        <a:noFill/>
        <a:ln>
          <a:noFill/>
        </a:ln>
        <a:effectLst/>
      </c:spPr>
    </c:plotArea>
    <c:legend>
      <c:legendPos val="b"/>
      <c:legendEntry>
        <c:idx val="2"/>
        <c:delete val="1"/>
      </c:legendEntry>
      <c:layout>
        <c:manualLayout>
          <c:xMode val="edge"/>
          <c:yMode val="edge"/>
          <c:x val="0.14821159619429472"/>
          <c:y val="0.91369848593486525"/>
          <c:w val="0.70357660841405645"/>
          <c:h val="8.63015140651347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7391661033075"/>
          <c:y val="9.1848878994580802E-2"/>
          <c:w val="0.24914799111649505"/>
          <c:h val="0.72183648519803223"/>
        </c:manualLayout>
      </c:layout>
      <c:doughnutChart>
        <c:varyColors val="1"/>
        <c:ser>
          <c:idx val="0"/>
          <c:order val="0"/>
          <c:tx>
            <c:strRef>
              <c:f>Sheet1!$B$1</c:f>
              <c:strCache>
                <c:ptCount val="1"/>
                <c:pt idx="0">
                  <c:v>Investments (OMR bn)</c:v>
                </c:pt>
              </c:strCache>
            </c:strRef>
          </c:tx>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72B8-4C3D-BF56-1E4B973BEB4B}"/>
              </c:ext>
            </c:extLst>
          </c:dPt>
          <c:dPt>
            <c:idx val="1"/>
            <c:bubble3D val="0"/>
            <c:spPr>
              <a:solidFill>
                <a:srgbClr val="D8D8D8"/>
              </a:solidFill>
              <a:ln w="19050">
                <a:solidFill>
                  <a:schemeClr val="lt1"/>
                </a:solidFill>
              </a:ln>
              <a:effectLst/>
            </c:spPr>
            <c:extLst>
              <c:ext xmlns:c16="http://schemas.microsoft.com/office/drawing/2014/chart" uri="{C3380CC4-5D6E-409C-BE32-E72D297353CC}">
                <c16:uniqueId val="{00000003-72B8-4C3D-BF56-1E4B973BEB4B}"/>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72B8-4C3D-BF56-1E4B973BEB4B}"/>
              </c:ext>
            </c:extLst>
          </c:dPt>
          <c:dLbls>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2B8-4C3D-BF56-1E4B973BEB4B}"/>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2B8-4C3D-BF56-1E4B973BEB4B}"/>
                </c:ext>
              </c:extLst>
            </c:dLbl>
            <c:dLbl>
              <c:idx val="2"/>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72B8-4C3D-BF56-1E4B973BEB4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Oman Investment Authority</c:v>
                </c:pt>
                <c:pt idx="1">
                  <c:v>Energy Develpoment Oman</c:v>
                </c:pt>
                <c:pt idx="2">
                  <c:v>Allocation under Budget 2023</c:v>
                </c:pt>
              </c:strCache>
            </c:strRef>
          </c:cat>
          <c:val>
            <c:numRef>
              <c:f>Sheet1!$B$2:$B$4</c:f>
              <c:numCache>
                <c:formatCode>General</c:formatCode>
                <c:ptCount val="3"/>
                <c:pt idx="0">
                  <c:v>1.9</c:v>
                </c:pt>
                <c:pt idx="1">
                  <c:v>1.5</c:v>
                </c:pt>
                <c:pt idx="2">
                  <c:v>1.1000000000000001</c:v>
                </c:pt>
              </c:numCache>
            </c:numRef>
          </c:val>
          <c:extLst>
            <c:ext xmlns:c16="http://schemas.microsoft.com/office/drawing/2014/chart" uri="{C3380CC4-5D6E-409C-BE32-E72D297353CC}">
              <c16:uniqueId val="{00000006-72B8-4C3D-BF56-1E4B973BEB4B}"/>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46988705176974299"/>
          <c:y val="0.15244157983727619"/>
          <c:w val="0.5139392812524276"/>
          <c:h val="0.666264989255870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7A79E-A0F9-47AE-A57A-756467AFA5F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4CC156A-73C5-41E1-BAF2-2C5591F1EFD2}">
      <dgm:prSet phldrT="[Text]" custT="1"/>
      <dgm:spPr>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050" b="0" i="1" dirty="0">
              <a:solidFill>
                <a:schemeClr val="bg1"/>
              </a:solidFill>
              <a:latin typeface="Arial" panose="020B0604020202020204" pitchFamily="34" charset="0"/>
              <a:cs typeface="Arial" panose="020B0604020202020204" pitchFamily="34" charset="0"/>
            </a:rPr>
            <a:t>Efficiency</a:t>
          </a:r>
          <a:r>
            <a:rPr lang="en-US" sz="1050" b="0" i="1" spc="-150" dirty="0">
              <a:solidFill>
                <a:schemeClr val="bg1"/>
              </a:solidFill>
              <a:latin typeface="Arial" panose="020B0604020202020204" pitchFamily="34" charset="0"/>
              <a:cs typeface="Arial" panose="020B0604020202020204" pitchFamily="34" charset="0"/>
            </a:rPr>
            <a:t> </a:t>
          </a:r>
          <a:r>
            <a:rPr lang="en-US" sz="1050" b="0" i="1" dirty="0">
              <a:solidFill>
                <a:schemeClr val="bg1"/>
              </a:solidFill>
              <a:latin typeface="Arial" panose="020B0604020202020204" pitchFamily="34" charset="0"/>
              <a:cs typeface="Arial" panose="020B0604020202020204" pitchFamily="34" charset="0"/>
            </a:rPr>
            <a:t>&amp; </a:t>
          </a:r>
          <a:r>
            <a:rPr lang="en-US" sz="1050" b="0" i="1" spc="-5" dirty="0">
              <a:solidFill>
                <a:schemeClr val="bg1"/>
              </a:solidFill>
              <a:latin typeface="Arial" panose="020B0604020202020204" pitchFamily="34" charset="0"/>
              <a:cs typeface="Arial" panose="020B0604020202020204" pitchFamily="34" charset="0"/>
            </a:rPr>
            <a:t>Productivity</a:t>
          </a:r>
          <a:endParaRPr lang="en-US" sz="1050" b="0" i="1" dirty="0">
            <a:solidFill>
              <a:schemeClr val="bg1"/>
            </a:solidFill>
            <a:latin typeface="Arial" panose="020B0604020202020204" pitchFamily="34" charset="0"/>
            <a:cs typeface="Arial" panose="020B0604020202020204" pitchFamily="34" charset="0"/>
          </a:endParaRPr>
        </a:p>
      </dgm:t>
    </dgm:pt>
    <dgm:pt modelId="{6955091F-BC46-4041-925F-1F6FCA67D001}" type="parTrans" cxnId="{2A4B889D-108D-45A9-B073-BAD49EE077C2}">
      <dgm:prSet/>
      <dgm:spPr/>
      <dgm:t>
        <a:bodyPr/>
        <a:lstStyle/>
        <a:p>
          <a:endParaRPr lang="en-US" sz="1050" b="0" i="1">
            <a:solidFill>
              <a:schemeClr val="tx1"/>
            </a:solidFill>
            <a:latin typeface="Arial" panose="020B0604020202020204" pitchFamily="34" charset="0"/>
            <a:cs typeface="Arial" panose="020B0604020202020204" pitchFamily="34" charset="0"/>
          </a:endParaRPr>
        </a:p>
      </dgm:t>
    </dgm:pt>
    <dgm:pt modelId="{3A32532B-0DF4-40FB-940E-7BDC53A1AD0B}" type="sibTrans" cxnId="{2A4B889D-108D-45A9-B073-BAD49EE077C2}">
      <dgm:prSet/>
      <dgm:spPr/>
      <dgm:t>
        <a:bodyPr/>
        <a:lstStyle/>
        <a:p>
          <a:endParaRPr lang="en-US" sz="1050" b="0" i="1">
            <a:solidFill>
              <a:schemeClr val="tx1"/>
            </a:solidFill>
            <a:latin typeface="Arial" panose="020B0604020202020204" pitchFamily="34" charset="0"/>
            <a:cs typeface="Arial" panose="020B0604020202020204" pitchFamily="34" charset="0"/>
          </a:endParaRPr>
        </a:p>
      </dgm:t>
    </dgm:pt>
    <dgm:pt modelId="{C6D83A38-FF2A-4E14-874F-A1640B77AEC7}">
      <dgm:prSet phldrT="[Text]" custT="1"/>
      <dgm:spPr>
        <a:solidFill>
          <a:srgbClr val="A6484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050" b="0" i="1" spc="-10" dirty="0">
              <a:solidFill>
                <a:schemeClr val="bg1"/>
              </a:solidFill>
              <a:latin typeface="Arial" panose="020B0604020202020204" pitchFamily="34" charset="0"/>
              <a:cs typeface="Arial" panose="020B0604020202020204" pitchFamily="34" charset="0"/>
            </a:rPr>
            <a:t>Agility </a:t>
          </a:r>
          <a:r>
            <a:rPr lang="en-US" sz="1050" b="0" i="1" dirty="0">
              <a:solidFill>
                <a:schemeClr val="bg1"/>
              </a:solidFill>
              <a:latin typeface="Arial" panose="020B0604020202020204" pitchFamily="34" charset="0"/>
              <a:cs typeface="Arial" panose="020B0604020202020204" pitchFamily="34" charset="0"/>
            </a:rPr>
            <a:t>&amp;  </a:t>
          </a:r>
          <a:r>
            <a:rPr lang="en-US" sz="1050" b="0" i="1" spc="-15" dirty="0">
              <a:solidFill>
                <a:schemeClr val="bg1"/>
              </a:solidFill>
              <a:latin typeface="Arial" panose="020B0604020202020204" pitchFamily="34" charset="0"/>
              <a:cs typeface="Arial" panose="020B0604020202020204" pitchFamily="34" charset="0"/>
            </a:rPr>
            <a:t>I</a:t>
          </a:r>
          <a:r>
            <a:rPr lang="en-US" sz="1050" b="0" i="1" spc="5" dirty="0">
              <a:solidFill>
                <a:schemeClr val="bg1"/>
              </a:solidFill>
              <a:latin typeface="Arial" panose="020B0604020202020204" pitchFamily="34" charset="0"/>
              <a:cs typeface="Arial" panose="020B0604020202020204" pitchFamily="34" charset="0"/>
            </a:rPr>
            <a:t>nno</a:t>
          </a:r>
          <a:r>
            <a:rPr lang="en-US" sz="1050" b="0" i="1" spc="-35" dirty="0">
              <a:solidFill>
                <a:schemeClr val="bg1"/>
              </a:solidFill>
              <a:latin typeface="Arial" panose="020B0604020202020204" pitchFamily="34" charset="0"/>
              <a:cs typeface="Arial" panose="020B0604020202020204" pitchFamily="34" charset="0"/>
            </a:rPr>
            <a:t>v</a:t>
          </a:r>
          <a:r>
            <a:rPr lang="en-US" sz="1050" b="0" i="1" spc="-10" dirty="0">
              <a:solidFill>
                <a:schemeClr val="bg1"/>
              </a:solidFill>
              <a:latin typeface="Arial" panose="020B0604020202020204" pitchFamily="34" charset="0"/>
              <a:cs typeface="Arial" panose="020B0604020202020204" pitchFamily="34" charset="0"/>
            </a:rPr>
            <a:t>a</a:t>
          </a:r>
          <a:r>
            <a:rPr lang="en-US" sz="1050" b="0" i="1" dirty="0">
              <a:solidFill>
                <a:schemeClr val="bg1"/>
              </a:solidFill>
              <a:latin typeface="Arial" panose="020B0604020202020204" pitchFamily="34" charset="0"/>
              <a:cs typeface="Arial" panose="020B0604020202020204" pitchFamily="34" charset="0"/>
            </a:rPr>
            <a:t>t</a:t>
          </a:r>
          <a:r>
            <a:rPr lang="en-US" sz="1050" b="0" i="1" spc="-10" dirty="0">
              <a:solidFill>
                <a:schemeClr val="bg1"/>
              </a:solidFill>
              <a:latin typeface="Arial" panose="020B0604020202020204" pitchFamily="34" charset="0"/>
              <a:cs typeface="Arial" panose="020B0604020202020204" pitchFamily="34" charset="0"/>
            </a:rPr>
            <a:t>i</a:t>
          </a:r>
          <a:r>
            <a:rPr lang="en-US" sz="1050" b="0" i="1" spc="5" dirty="0">
              <a:solidFill>
                <a:schemeClr val="bg1"/>
              </a:solidFill>
              <a:latin typeface="Arial" panose="020B0604020202020204" pitchFamily="34" charset="0"/>
              <a:cs typeface="Arial" panose="020B0604020202020204" pitchFamily="34" charset="0"/>
            </a:rPr>
            <a:t>o</a:t>
          </a:r>
          <a:r>
            <a:rPr lang="en-US" sz="1050" b="0" i="1" dirty="0">
              <a:solidFill>
                <a:schemeClr val="bg1"/>
              </a:solidFill>
              <a:latin typeface="Arial" panose="020B0604020202020204" pitchFamily="34" charset="0"/>
              <a:cs typeface="Arial" panose="020B0604020202020204" pitchFamily="34" charset="0"/>
            </a:rPr>
            <a:t>n</a:t>
          </a:r>
        </a:p>
      </dgm:t>
    </dgm:pt>
    <dgm:pt modelId="{EBFB1F54-7E86-4090-8AA7-463CD1CF26E6}" type="parTrans" cxnId="{1E80FCD7-C789-44AF-8637-E59D9A5A156F}">
      <dgm:prSet/>
      <dgm:spPr/>
      <dgm:t>
        <a:bodyPr/>
        <a:lstStyle/>
        <a:p>
          <a:endParaRPr lang="en-US" sz="1050" b="0" i="1">
            <a:solidFill>
              <a:schemeClr val="tx1"/>
            </a:solidFill>
            <a:latin typeface="Arial" panose="020B0604020202020204" pitchFamily="34" charset="0"/>
            <a:cs typeface="Arial" panose="020B0604020202020204" pitchFamily="34" charset="0"/>
          </a:endParaRPr>
        </a:p>
      </dgm:t>
    </dgm:pt>
    <dgm:pt modelId="{FB718DFB-6FC3-46EC-89EC-CE0118BA677C}" type="sibTrans" cxnId="{1E80FCD7-C789-44AF-8637-E59D9A5A156F}">
      <dgm:prSet/>
      <dgm:spPr/>
      <dgm:t>
        <a:bodyPr/>
        <a:lstStyle/>
        <a:p>
          <a:endParaRPr lang="en-US" sz="1050" b="0" i="1">
            <a:solidFill>
              <a:schemeClr val="tx1"/>
            </a:solidFill>
            <a:latin typeface="Arial" panose="020B0604020202020204" pitchFamily="34" charset="0"/>
            <a:cs typeface="Arial" panose="020B0604020202020204" pitchFamily="34" charset="0"/>
          </a:endParaRPr>
        </a:p>
      </dgm:t>
    </dgm:pt>
    <dgm:pt modelId="{672ED841-CA15-4F77-B59F-1374B7F0D594}">
      <dgm:prSet phldrT="[Text]" custT="1"/>
      <dgm:spPr>
        <a:solidFill>
          <a:srgbClr val="C77F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050" b="0" i="1" dirty="0">
              <a:solidFill>
                <a:schemeClr val="bg1"/>
              </a:solidFill>
              <a:latin typeface="Arial" panose="020B0604020202020204" pitchFamily="34" charset="0"/>
              <a:cs typeface="Arial" panose="020B0604020202020204" pitchFamily="34" charset="0"/>
            </a:rPr>
            <a:t>Market Leadership</a:t>
          </a:r>
        </a:p>
      </dgm:t>
    </dgm:pt>
    <dgm:pt modelId="{31936160-0C81-4574-BC8A-DEB06DD407AC}" type="parTrans" cxnId="{E1F95873-12CA-49F6-9AE5-AAEFB1686EF8}">
      <dgm:prSet/>
      <dgm:spPr/>
      <dgm:t>
        <a:bodyPr/>
        <a:lstStyle/>
        <a:p>
          <a:endParaRPr lang="en-US" sz="1050" b="0" i="1">
            <a:solidFill>
              <a:schemeClr val="tx1"/>
            </a:solidFill>
            <a:latin typeface="Arial" panose="020B0604020202020204" pitchFamily="34" charset="0"/>
            <a:cs typeface="Arial" panose="020B0604020202020204" pitchFamily="34" charset="0"/>
          </a:endParaRPr>
        </a:p>
      </dgm:t>
    </dgm:pt>
    <dgm:pt modelId="{9E9D2127-E08F-42DF-B08E-CBC4CB04BE75}" type="sibTrans" cxnId="{E1F95873-12CA-49F6-9AE5-AAEFB1686EF8}">
      <dgm:prSet/>
      <dgm:spPr/>
      <dgm:t>
        <a:bodyPr/>
        <a:lstStyle/>
        <a:p>
          <a:endParaRPr lang="en-US" sz="1050" b="0" i="1">
            <a:solidFill>
              <a:schemeClr val="tx1"/>
            </a:solidFill>
            <a:latin typeface="Arial" panose="020B0604020202020204" pitchFamily="34" charset="0"/>
            <a:cs typeface="Arial" panose="020B0604020202020204" pitchFamily="34" charset="0"/>
          </a:endParaRPr>
        </a:p>
      </dgm:t>
    </dgm:pt>
    <dgm:pt modelId="{AD401686-3CF3-4E62-BBC7-BD70E4B26666}">
      <dgm:prSet phldrT="[Text]" custT="1"/>
      <dgm:spPr>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050" b="0" i="1" spc="5" dirty="0">
              <a:solidFill>
                <a:schemeClr val="bg1"/>
              </a:solidFill>
              <a:latin typeface="Arial" panose="020B0604020202020204" pitchFamily="34" charset="0"/>
              <a:cs typeface="Arial" panose="020B0604020202020204" pitchFamily="34" charset="0"/>
            </a:rPr>
            <a:t>Cus</a:t>
          </a:r>
          <a:r>
            <a:rPr lang="en-US" sz="1050" b="0" i="1" dirty="0">
              <a:solidFill>
                <a:schemeClr val="bg1"/>
              </a:solidFill>
              <a:latin typeface="Arial" panose="020B0604020202020204" pitchFamily="34" charset="0"/>
              <a:cs typeface="Arial" panose="020B0604020202020204" pitchFamily="34" charset="0"/>
            </a:rPr>
            <a:t>t</a:t>
          </a:r>
          <a:r>
            <a:rPr lang="en-US" sz="1050" b="0" i="1" spc="5" dirty="0">
              <a:solidFill>
                <a:schemeClr val="bg1"/>
              </a:solidFill>
              <a:latin typeface="Arial" panose="020B0604020202020204" pitchFamily="34" charset="0"/>
              <a:cs typeface="Arial" panose="020B0604020202020204" pitchFamily="34" charset="0"/>
            </a:rPr>
            <a:t>om</a:t>
          </a:r>
          <a:r>
            <a:rPr lang="en-US" sz="1050" b="0" i="1" spc="-10" dirty="0">
              <a:solidFill>
                <a:schemeClr val="bg1"/>
              </a:solidFill>
              <a:latin typeface="Arial" panose="020B0604020202020204" pitchFamily="34" charset="0"/>
              <a:cs typeface="Arial" panose="020B0604020202020204" pitchFamily="34" charset="0"/>
            </a:rPr>
            <a:t>e</a:t>
          </a:r>
          <a:r>
            <a:rPr lang="en-US" sz="1050" b="0" i="1" dirty="0">
              <a:solidFill>
                <a:schemeClr val="bg1"/>
              </a:solidFill>
              <a:latin typeface="Arial" panose="020B0604020202020204" pitchFamily="34" charset="0"/>
              <a:cs typeface="Arial" panose="020B0604020202020204" pitchFamily="34" charset="0"/>
            </a:rPr>
            <a:t>r  </a:t>
          </a:r>
          <a:r>
            <a:rPr lang="en-US" sz="1050" b="0" i="1" spc="-5" dirty="0">
              <a:solidFill>
                <a:schemeClr val="bg1"/>
              </a:solidFill>
              <a:latin typeface="Arial" panose="020B0604020202020204" pitchFamily="34" charset="0"/>
              <a:cs typeface="Arial" panose="020B0604020202020204" pitchFamily="34" charset="0"/>
            </a:rPr>
            <a:t>Centricity</a:t>
          </a:r>
          <a:endParaRPr lang="en-US" sz="1050" b="0" i="1" dirty="0">
            <a:solidFill>
              <a:schemeClr val="bg1"/>
            </a:solidFill>
            <a:latin typeface="Arial" panose="020B0604020202020204" pitchFamily="34" charset="0"/>
            <a:cs typeface="Arial" panose="020B0604020202020204" pitchFamily="34" charset="0"/>
          </a:endParaRPr>
        </a:p>
      </dgm:t>
    </dgm:pt>
    <dgm:pt modelId="{8600B6C4-CE91-4D83-81A8-2022D2844184}" type="parTrans" cxnId="{E94A6619-7614-4D2A-A09E-BEF35E5FFB6F}">
      <dgm:prSet/>
      <dgm:spPr/>
      <dgm:t>
        <a:bodyPr/>
        <a:lstStyle/>
        <a:p>
          <a:endParaRPr lang="en-US"/>
        </a:p>
      </dgm:t>
    </dgm:pt>
    <dgm:pt modelId="{BD3FEBD4-B5F8-417B-B801-A09B5E599965}" type="sibTrans" cxnId="{E94A6619-7614-4D2A-A09E-BEF35E5FFB6F}">
      <dgm:prSet/>
      <dgm:spPr/>
      <dgm:t>
        <a:bodyPr/>
        <a:lstStyle/>
        <a:p>
          <a:endParaRPr lang="en-US"/>
        </a:p>
      </dgm:t>
    </dgm:pt>
    <dgm:pt modelId="{D95C0C6E-9223-4F3E-B30A-7F656399EA77}">
      <dgm:prSet phldrT="[Text]" custT="1"/>
      <dgm:spPr>
        <a:noFill/>
      </dgm:spPr>
      <dgm:t>
        <a:bodyPr/>
        <a:lstStyle/>
        <a:p>
          <a:r>
            <a:rPr lang="en-US" sz="1050" b="0" i="1" spc="5" dirty="0">
              <a:solidFill>
                <a:schemeClr val="bg1"/>
              </a:solidFill>
              <a:latin typeface="Arial" panose="020B0604020202020204" pitchFamily="34" charset="0"/>
              <a:cs typeface="Arial" panose="020B0604020202020204" pitchFamily="34" charset="0"/>
            </a:rPr>
            <a:t>Bank Muscat </a:t>
          </a:r>
          <a:endParaRPr lang="en-US" sz="1050" b="0" i="1" dirty="0">
            <a:solidFill>
              <a:schemeClr val="bg1"/>
            </a:solidFill>
            <a:latin typeface="Arial" panose="020B0604020202020204" pitchFamily="34" charset="0"/>
            <a:cs typeface="Arial" panose="020B0604020202020204" pitchFamily="34" charset="0"/>
          </a:endParaRPr>
        </a:p>
      </dgm:t>
    </dgm:pt>
    <dgm:pt modelId="{797AAC6A-C080-4331-B202-8CD3C492EA91}" type="sibTrans" cxnId="{D4C51760-172B-4E86-8F07-EAD04E71FD8F}">
      <dgm:prSet/>
      <dgm:spPr/>
      <dgm:t>
        <a:bodyPr/>
        <a:lstStyle/>
        <a:p>
          <a:endParaRPr lang="en-US" sz="1050" b="0" i="1">
            <a:solidFill>
              <a:schemeClr val="tx1"/>
            </a:solidFill>
            <a:latin typeface="Arial" panose="020B0604020202020204" pitchFamily="34" charset="0"/>
            <a:cs typeface="Arial" panose="020B0604020202020204" pitchFamily="34" charset="0"/>
          </a:endParaRPr>
        </a:p>
      </dgm:t>
    </dgm:pt>
    <dgm:pt modelId="{F53F7E2E-1CA5-4BC1-9194-96BA22B743B4}" type="parTrans" cxnId="{D4C51760-172B-4E86-8F07-EAD04E71FD8F}">
      <dgm:prSet/>
      <dgm:spPr/>
      <dgm:t>
        <a:bodyPr/>
        <a:lstStyle/>
        <a:p>
          <a:endParaRPr lang="en-US" sz="1050" b="0" i="1">
            <a:solidFill>
              <a:schemeClr val="tx1"/>
            </a:solidFill>
            <a:latin typeface="Arial" panose="020B0604020202020204" pitchFamily="34" charset="0"/>
            <a:cs typeface="Arial" panose="020B0604020202020204" pitchFamily="34" charset="0"/>
          </a:endParaRPr>
        </a:p>
      </dgm:t>
    </dgm:pt>
    <dgm:pt modelId="{D348F179-C8C9-4EF7-BA40-267638162565}" type="pres">
      <dgm:prSet presAssocID="{0D97A79E-A0F9-47AE-A57A-756467AFA5FC}" presName="Name0" presStyleCnt="0">
        <dgm:presLayoutVars>
          <dgm:chMax val="1"/>
          <dgm:chPref val="1"/>
          <dgm:dir/>
          <dgm:animOne val="branch"/>
          <dgm:animLvl val="lvl"/>
        </dgm:presLayoutVars>
      </dgm:prSet>
      <dgm:spPr/>
    </dgm:pt>
    <dgm:pt modelId="{13986C68-6F00-439D-B99D-D9684CFCCCFE}" type="pres">
      <dgm:prSet presAssocID="{D95C0C6E-9223-4F3E-B30A-7F656399EA77}" presName="Parent" presStyleLbl="node0" presStyleIdx="0" presStyleCnt="1">
        <dgm:presLayoutVars>
          <dgm:chMax val="6"/>
          <dgm:chPref val="6"/>
        </dgm:presLayoutVars>
      </dgm:prSet>
      <dgm:spPr/>
    </dgm:pt>
    <dgm:pt modelId="{731E4A53-848C-4B7E-B83A-D2517BC26757}" type="pres">
      <dgm:prSet presAssocID="{AD401686-3CF3-4E62-BBC7-BD70E4B26666}" presName="Accent1" presStyleCnt="0"/>
      <dgm:spPr/>
    </dgm:pt>
    <dgm:pt modelId="{29C666F8-B74B-41A9-926D-ED9763BAB7AF}" type="pres">
      <dgm:prSet presAssocID="{AD401686-3CF3-4E62-BBC7-BD70E4B26666}" presName="Accent" presStyleLbl="bgShp" presStyleIdx="0" presStyleCnt="4"/>
      <dgm:spPr/>
    </dgm:pt>
    <dgm:pt modelId="{C2678100-DD49-4154-8115-140E8FF6CC7B}" type="pres">
      <dgm:prSet presAssocID="{AD401686-3CF3-4E62-BBC7-BD70E4B26666}" presName="Child1" presStyleLbl="node1" presStyleIdx="0" presStyleCnt="4">
        <dgm:presLayoutVars>
          <dgm:chMax val="0"/>
          <dgm:chPref val="0"/>
          <dgm:bulletEnabled val="1"/>
        </dgm:presLayoutVars>
      </dgm:prSet>
      <dgm:spPr/>
    </dgm:pt>
    <dgm:pt modelId="{3571E9A9-CA3F-4585-82C6-0DB31F93105A}" type="pres">
      <dgm:prSet presAssocID="{74CC156A-73C5-41E1-BAF2-2C5591F1EFD2}" presName="Accent2" presStyleCnt="0"/>
      <dgm:spPr/>
    </dgm:pt>
    <dgm:pt modelId="{6DB88928-4CB0-4DD9-9924-55FE58D27158}" type="pres">
      <dgm:prSet presAssocID="{74CC156A-73C5-41E1-BAF2-2C5591F1EFD2}" presName="Accent" presStyleLbl="bgShp" presStyleIdx="1" presStyleCnt="4"/>
      <dgm:spPr>
        <a:solidFill>
          <a:schemeClr val="bg1">
            <a:lumMod val="85000"/>
          </a:schemeClr>
        </a:solidFill>
      </dgm:spPr>
    </dgm:pt>
    <dgm:pt modelId="{268AB25A-4638-4FB1-8303-B9952182F749}" type="pres">
      <dgm:prSet presAssocID="{74CC156A-73C5-41E1-BAF2-2C5591F1EFD2}" presName="Child2" presStyleLbl="node1" presStyleIdx="1" presStyleCnt="4">
        <dgm:presLayoutVars>
          <dgm:chMax val="0"/>
          <dgm:chPref val="0"/>
          <dgm:bulletEnabled val="1"/>
        </dgm:presLayoutVars>
      </dgm:prSet>
      <dgm:spPr/>
    </dgm:pt>
    <dgm:pt modelId="{31A2785E-F53A-4C88-917D-E2151E84D85C}" type="pres">
      <dgm:prSet presAssocID="{C6D83A38-FF2A-4E14-874F-A1640B77AEC7}" presName="Accent3" presStyleCnt="0"/>
      <dgm:spPr/>
    </dgm:pt>
    <dgm:pt modelId="{1A131AB0-6FBD-4A72-A2AD-2C062A8C97D3}" type="pres">
      <dgm:prSet presAssocID="{C6D83A38-FF2A-4E14-874F-A1640B77AEC7}" presName="Accent" presStyleLbl="bgShp" presStyleIdx="2" presStyleCnt="4"/>
      <dgm:spPr>
        <a:solidFill>
          <a:schemeClr val="bg1">
            <a:lumMod val="85000"/>
          </a:schemeClr>
        </a:solidFill>
      </dgm:spPr>
    </dgm:pt>
    <dgm:pt modelId="{88623CA6-AD07-41BA-9F15-E9A6B1EF55B3}" type="pres">
      <dgm:prSet presAssocID="{C6D83A38-FF2A-4E14-874F-A1640B77AEC7}" presName="Child3" presStyleLbl="node1" presStyleIdx="2" presStyleCnt="4">
        <dgm:presLayoutVars>
          <dgm:chMax val="0"/>
          <dgm:chPref val="0"/>
          <dgm:bulletEnabled val="1"/>
        </dgm:presLayoutVars>
      </dgm:prSet>
      <dgm:spPr/>
    </dgm:pt>
    <dgm:pt modelId="{92EE8F2F-860F-4838-8BA7-6B8398C301E1}" type="pres">
      <dgm:prSet presAssocID="{672ED841-CA15-4F77-B59F-1374B7F0D594}" presName="Accent4" presStyleCnt="0"/>
      <dgm:spPr/>
    </dgm:pt>
    <dgm:pt modelId="{1EB9FFCF-500D-4D57-B2C3-E26A1BABD785}" type="pres">
      <dgm:prSet presAssocID="{672ED841-CA15-4F77-B59F-1374B7F0D594}" presName="Accent" presStyleLbl="bgShp" presStyleIdx="3" presStyleCnt="4"/>
      <dgm:spPr>
        <a:solidFill>
          <a:schemeClr val="bg1">
            <a:lumMod val="85000"/>
          </a:schemeClr>
        </a:solidFill>
      </dgm:spPr>
    </dgm:pt>
    <dgm:pt modelId="{522C3A2E-2AAF-4CE0-876F-2BE11ED21DAC}" type="pres">
      <dgm:prSet presAssocID="{672ED841-CA15-4F77-B59F-1374B7F0D594}" presName="Child4" presStyleLbl="node1" presStyleIdx="3" presStyleCnt="4">
        <dgm:presLayoutVars>
          <dgm:chMax val="0"/>
          <dgm:chPref val="0"/>
          <dgm:bulletEnabled val="1"/>
        </dgm:presLayoutVars>
      </dgm:prSet>
      <dgm:spPr/>
    </dgm:pt>
  </dgm:ptLst>
  <dgm:cxnLst>
    <dgm:cxn modelId="{E94A6619-7614-4D2A-A09E-BEF35E5FFB6F}" srcId="{D95C0C6E-9223-4F3E-B30A-7F656399EA77}" destId="{AD401686-3CF3-4E62-BBC7-BD70E4B26666}" srcOrd="0" destOrd="0" parTransId="{8600B6C4-CE91-4D83-81A8-2022D2844184}" sibTransId="{BD3FEBD4-B5F8-417B-B801-A09B5E599965}"/>
    <dgm:cxn modelId="{58992F24-7C29-4E1F-855A-B45B8C875EB5}" type="presOf" srcId="{672ED841-CA15-4F77-B59F-1374B7F0D594}" destId="{522C3A2E-2AAF-4CE0-876F-2BE11ED21DAC}" srcOrd="0" destOrd="0" presId="urn:microsoft.com/office/officeart/2011/layout/HexagonRadial"/>
    <dgm:cxn modelId="{51D46B26-FD04-4638-86DF-385EE3A7F010}" type="presOf" srcId="{74CC156A-73C5-41E1-BAF2-2C5591F1EFD2}" destId="{268AB25A-4638-4FB1-8303-B9952182F749}" srcOrd="0" destOrd="0" presId="urn:microsoft.com/office/officeart/2011/layout/HexagonRadial"/>
    <dgm:cxn modelId="{D4C51760-172B-4E86-8F07-EAD04E71FD8F}" srcId="{0D97A79E-A0F9-47AE-A57A-756467AFA5FC}" destId="{D95C0C6E-9223-4F3E-B30A-7F656399EA77}" srcOrd="0" destOrd="0" parTransId="{F53F7E2E-1CA5-4BC1-9194-96BA22B743B4}" sibTransId="{797AAC6A-C080-4331-B202-8CD3C492EA91}"/>
    <dgm:cxn modelId="{2AABCA4D-2A86-4965-BC63-9935A359BDF5}" type="presOf" srcId="{0D97A79E-A0F9-47AE-A57A-756467AFA5FC}" destId="{D348F179-C8C9-4EF7-BA40-267638162565}" srcOrd="0" destOrd="0" presId="urn:microsoft.com/office/officeart/2011/layout/HexagonRadial"/>
    <dgm:cxn modelId="{E1F95873-12CA-49F6-9AE5-AAEFB1686EF8}" srcId="{D95C0C6E-9223-4F3E-B30A-7F656399EA77}" destId="{672ED841-CA15-4F77-B59F-1374B7F0D594}" srcOrd="3" destOrd="0" parTransId="{31936160-0C81-4574-BC8A-DEB06DD407AC}" sibTransId="{9E9D2127-E08F-42DF-B08E-CBC4CB04BE75}"/>
    <dgm:cxn modelId="{374DFC5A-6999-45F5-A2F2-C53574DE8F5D}" type="presOf" srcId="{AD401686-3CF3-4E62-BBC7-BD70E4B26666}" destId="{C2678100-DD49-4154-8115-140E8FF6CC7B}" srcOrd="0" destOrd="0" presId="urn:microsoft.com/office/officeart/2011/layout/HexagonRadial"/>
    <dgm:cxn modelId="{2A4B889D-108D-45A9-B073-BAD49EE077C2}" srcId="{D95C0C6E-9223-4F3E-B30A-7F656399EA77}" destId="{74CC156A-73C5-41E1-BAF2-2C5591F1EFD2}" srcOrd="1" destOrd="0" parTransId="{6955091F-BC46-4041-925F-1F6FCA67D001}" sibTransId="{3A32532B-0DF4-40FB-940E-7BDC53A1AD0B}"/>
    <dgm:cxn modelId="{9453C8C5-03E3-491F-A250-3F0EB998CC75}" type="presOf" srcId="{D95C0C6E-9223-4F3E-B30A-7F656399EA77}" destId="{13986C68-6F00-439D-B99D-D9684CFCCCFE}" srcOrd="0" destOrd="0" presId="urn:microsoft.com/office/officeart/2011/layout/HexagonRadial"/>
    <dgm:cxn modelId="{1E80FCD7-C789-44AF-8637-E59D9A5A156F}" srcId="{D95C0C6E-9223-4F3E-B30A-7F656399EA77}" destId="{C6D83A38-FF2A-4E14-874F-A1640B77AEC7}" srcOrd="2" destOrd="0" parTransId="{EBFB1F54-7E86-4090-8AA7-463CD1CF26E6}" sibTransId="{FB718DFB-6FC3-46EC-89EC-CE0118BA677C}"/>
    <dgm:cxn modelId="{23412BD8-1A72-4F25-A31E-B22FC833DA12}" type="presOf" srcId="{C6D83A38-FF2A-4E14-874F-A1640B77AEC7}" destId="{88623CA6-AD07-41BA-9F15-E9A6B1EF55B3}" srcOrd="0" destOrd="0" presId="urn:microsoft.com/office/officeart/2011/layout/HexagonRadial"/>
    <dgm:cxn modelId="{B278046B-FE8F-47FD-994C-8B35B97D0E01}" type="presParOf" srcId="{D348F179-C8C9-4EF7-BA40-267638162565}" destId="{13986C68-6F00-439D-B99D-D9684CFCCCFE}" srcOrd="0" destOrd="0" presId="urn:microsoft.com/office/officeart/2011/layout/HexagonRadial"/>
    <dgm:cxn modelId="{33274461-7599-41F1-9197-76311AE1FED9}" type="presParOf" srcId="{D348F179-C8C9-4EF7-BA40-267638162565}" destId="{731E4A53-848C-4B7E-B83A-D2517BC26757}" srcOrd="1" destOrd="0" presId="urn:microsoft.com/office/officeart/2011/layout/HexagonRadial"/>
    <dgm:cxn modelId="{85975C3A-3DB5-4068-9D6D-FD700B4B10F5}" type="presParOf" srcId="{731E4A53-848C-4B7E-B83A-D2517BC26757}" destId="{29C666F8-B74B-41A9-926D-ED9763BAB7AF}" srcOrd="0" destOrd="0" presId="urn:microsoft.com/office/officeart/2011/layout/HexagonRadial"/>
    <dgm:cxn modelId="{B69B48DE-42E5-4528-A6EB-EAD946F5530F}" type="presParOf" srcId="{D348F179-C8C9-4EF7-BA40-267638162565}" destId="{C2678100-DD49-4154-8115-140E8FF6CC7B}" srcOrd="2" destOrd="0" presId="urn:microsoft.com/office/officeart/2011/layout/HexagonRadial"/>
    <dgm:cxn modelId="{4E6F673A-7F84-4877-97FD-D0188F3CF781}" type="presParOf" srcId="{D348F179-C8C9-4EF7-BA40-267638162565}" destId="{3571E9A9-CA3F-4585-82C6-0DB31F93105A}" srcOrd="3" destOrd="0" presId="urn:microsoft.com/office/officeart/2011/layout/HexagonRadial"/>
    <dgm:cxn modelId="{6D4D5829-7C0B-470C-9D1D-B463DF573C07}" type="presParOf" srcId="{3571E9A9-CA3F-4585-82C6-0DB31F93105A}" destId="{6DB88928-4CB0-4DD9-9924-55FE58D27158}" srcOrd="0" destOrd="0" presId="urn:microsoft.com/office/officeart/2011/layout/HexagonRadial"/>
    <dgm:cxn modelId="{33BABA94-4436-4EA9-A0FB-3FD2FD7B226D}" type="presParOf" srcId="{D348F179-C8C9-4EF7-BA40-267638162565}" destId="{268AB25A-4638-4FB1-8303-B9952182F749}" srcOrd="4" destOrd="0" presId="urn:microsoft.com/office/officeart/2011/layout/HexagonRadial"/>
    <dgm:cxn modelId="{387F7FA9-2E7F-4659-B18F-BC8094D076AA}" type="presParOf" srcId="{D348F179-C8C9-4EF7-BA40-267638162565}" destId="{31A2785E-F53A-4C88-917D-E2151E84D85C}" srcOrd="5" destOrd="0" presId="urn:microsoft.com/office/officeart/2011/layout/HexagonRadial"/>
    <dgm:cxn modelId="{E7F8BC85-48E9-4FCE-B3C2-5EDC6F6A33F3}" type="presParOf" srcId="{31A2785E-F53A-4C88-917D-E2151E84D85C}" destId="{1A131AB0-6FBD-4A72-A2AD-2C062A8C97D3}" srcOrd="0" destOrd="0" presId="urn:microsoft.com/office/officeart/2011/layout/HexagonRadial"/>
    <dgm:cxn modelId="{33EB4280-3246-4D89-BCAB-F27D63D7EDE6}" type="presParOf" srcId="{D348F179-C8C9-4EF7-BA40-267638162565}" destId="{88623CA6-AD07-41BA-9F15-E9A6B1EF55B3}" srcOrd="6" destOrd="0" presId="urn:microsoft.com/office/officeart/2011/layout/HexagonRadial"/>
    <dgm:cxn modelId="{D706CCC9-2B88-4667-8EFE-C39E45D16D6A}" type="presParOf" srcId="{D348F179-C8C9-4EF7-BA40-267638162565}" destId="{92EE8F2F-860F-4838-8BA7-6B8398C301E1}" srcOrd="7" destOrd="0" presId="urn:microsoft.com/office/officeart/2011/layout/HexagonRadial"/>
    <dgm:cxn modelId="{DB781E94-30B1-449A-B9A5-EE47C1427A64}" type="presParOf" srcId="{92EE8F2F-860F-4838-8BA7-6B8398C301E1}" destId="{1EB9FFCF-500D-4D57-B2C3-E26A1BABD785}" srcOrd="0" destOrd="0" presId="urn:microsoft.com/office/officeart/2011/layout/HexagonRadial"/>
    <dgm:cxn modelId="{20BB02C3-85F8-434E-B5CD-3FA0B6891094}" type="presParOf" srcId="{D348F179-C8C9-4EF7-BA40-267638162565}" destId="{522C3A2E-2AAF-4CE0-876F-2BE11ED21DAC}" srcOrd="8" destOrd="0" presId="urn:microsoft.com/office/officeart/2011/layout/HexagonRadial"/>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606139-2B75-4D4D-A597-A8B9C033457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0CB2D98-66FC-4455-8FB2-DB8EB4A647A9}">
      <dgm:prSet phldrT="[Text]" custT="1"/>
      <dgm:spPr>
        <a:solidFill>
          <a:schemeClr val="accent2">
            <a:lumMod val="50000"/>
          </a:schemeClr>
        </a:solidFill>
        <a:ln>
          <a:noFill/>
        </a:ln>
        <a:effectLst>
          <a:outerShdw blurRad="50800" dist="50800" dir="5400000" algn="ctr" rotWithShape="0">
            <a:srgbClr val="000000">
              <a:alpha val="90000"/>
            </a:srgbClr>
          </a:outerShdw>
        </a:effectLst>
      </dgm:spPr>
      <dgm:t>
        <a:bodyPr/>
        <a:lstStyle/>
        <a:p>
          <a:pPr>
            <a:buClr>
              <a:srgbClr val="FF0000"/>
            </a:buClr>
            <a:buFont typeface="Wingdings" panose="05000000000000000000" pitchFamily="2" charset="2"/>
            <a:buNone/>
          </a:pPr>
          <a:r>
            <a:rPr lang="en-US" sz="1200" dirty="0">
              <a:latin typeface="+mn-lt"/>
              <a:cs typeface="Arial" panose="020B0604020202020204" pitchFamily="34" charset="0"/>
            </a:rPr>
            <a:t>Bank Muscat continued to weather the global and regional challenges in March 2023 &amp; achieved a </a:t>
          </a:r>
          <a:r>
            <a:rPr lang="en-US" sz="1200" b="1" u="none" dirty="0">
              <a:latin typeface="+mn-lt"/>
              <a:cs typeface="Arial" panose="020B0604020202020204" pitchFamily="34" charset="0"/>
            </a:rPr>
            <a:t>Net Profit </a:t>
          </a:r>
          <a:r>
            <a:rPr lang="en-US" sz="1200" dirty="0">
              <a:latin typeface="+mn-lt"/>
              <a:cs typeface="Arial" panose="020B0604020202020204" pitchFamily="34" charset="0"/>
            </a:rPr>
            <a:t>of RO 51 </a:t>
          </a:r>
          <a:r>
            <a:rPr lang="en-US" sz="1200" dirty="0" err="1">
              <a:latin typeface="+mn-lt"/>
              <a:cs typeface="Arial" panose="020B0604020202020204" pitchFamily="34" charset="0"/>
            </a:rPr>
            <a:t>mn</a:t>
          </a:r>
          <a:r>
            <a:rPr lang="en-US" sz="1200" dirty="0">
              <a:latin typeface="+mn-lt"/>
              <a:cs typeface="Arial" panose="020B0604020202020204" pitchFamily="34" charset="0"/>
            </a:rPr>
            <a:t> (c. 6.3% increase vs. March 2022)</a:t>
          </a:r>
        </a:p>
      </dgm:t>
    </dgm:pt>
    <dgm:pt modelId="{35296F2D-8E1F-4C4B-8DDB-FFA9E9409194}" type="parTrans" cxnId="{765BB7DD-C9F2-4213-90EB-B112055F4430}">
      <dgm:prSet/>
      <dgm:spPr/>
      <dgm:t>
        <a:bodyPr/>
        <a:lstStyle/>
        <a:p>
          <a:endParaRPr lang="en-US" sz="1050">
            <a:latin typeface="+mn-lt"/>
            <a:cs typeface="Arial" panose="020B0604020202020204" pitchFamily="34" charset="0"/>
          </a:endParaRPr>
        </a:p>
      </dgm:t>
    </dgm:pt>
    <dgm:pt modelId="{235F8D66-5C3C-4DEA-A7D0-25AB61D769A6}" type="sibTrans" cxnId="{765BB7DD-C9F2-4213-90EB-B112055F4430}">
      <dgm:prSet/>
      <dgm:spPr/>
      <dgm:t>
        <a:bodyPr/>
        <a:lstStyle/>
        <a:p>
          <a:endParaRPr lang="en-US" sz="1050">
            <a:latin typeface="+mn-lt"/>
            <a:cs typeface="Arial" panose="020B0604020202020204" pitchFamily="34" charset="0"/>
          </a:endParaRPr>
        </a:p>
      </dgm:t>
    </dgm:pt>
    <dgm:pt modelId="{8EC889C0-CF10-4478-A9FA-40505C2F147C}">
      <dgm:prSet phldrT="[Text]" custT="1"/>
      <dgm:spPr>
        <a:solidFill>
          <a:srgbClr val="C77F82"/>
        </a:solidFill>
        <a:ln>
          <a:noFill/>
        </a:ln>
        <a:effectLst>
          <a:outerShdw blurRad="50800" dist="50800" dir="5400000" algn="ctr" rotWithShape="0">
            <a:srgbClr val="000000">
              <a:alpha val="90000"/>
            </a:srgbClr>
          </a:outerShdw>
        </a:effectLst>
      </dgm:spPr>
      <dgm:t>
        <a:bodyPr/>
        <a:lstStyle/>
        <a:p>
          <a:r>
            <a:rPr lang="en-US" sz="1200" b="1" dirty="0">
              <a:latin typeface="+mn-lt"/>
              <a:cs typeface="Arial" panose="020B0604020202020204" pitchFamily="34" charset="0"/>
            </a:rPr>
            <a:t>Operating Income </a:t>
          </a:r>
          <a:r>
            <a:rPr lang="en-US" sz="1200" b="0" dirty="0">
              <a:latin typeface="+mn-lt"/>
              <a:cs typeface="Arial" panose="020B0604020202020204" pitchFamily="34" charset="0"/>
            </a:rPr>
            <a:t>reached RO 123 </a:t>
          </a:r>
          <a:r>
            <a:rPr lang="en-US" sz="1200" b="0" dirty="0" err="1">
              <a:latin typeface="+mn-lt"/>
              <a:cs typeface="Arial" panose="020B0604020202020204" pitchFamily="34" charset="0"/>
            </a:rPr>
            <a:t>mn</a:t>
          </a:r>
          <a:r>
            <a:rPr lang="en-US" sz="1200" b="0" dirty="0">
              <a:latin typeface="+mn-lt"/>
              <a:cs typeface="Arial" panose="020B0604020202020204" pitchFamily="34" charset="0"/>
            </a:rPr>
            <a:t> in Q1-23 (c. 8.2% higher vs. Q1-22)</a:t>
          </a:r>
          <a:endParaRPr lang="en-US" sz="1200" dirty="0">
            <a:latin typeface="+mn-lt"/>
            <a:cs typeface="Arial" panose="020B0604020202020204" pitchFamily="34" charset="0"/>
          </a:endParaRPr>
        </a:p>
      </dgm:t>
    </dgm:pt>
    <dgm:pt modelId="{154C35C1-0265-4846-8DEF-E661EA77F35A}" type="parTrans" cxnId="{B2ADEAC9-FF34-447D-A1A6-E95A0EDA7EFE}">
      <dgm:prSet/>
      <dgm:spPr/>
      <dgm:t>
        <a:bodyPr/>
        <a:lstStyle/>
        <a:p>
          <a:endParaRPr lang="en-US" sz="1050">
            <a:latin typeface="+mn-lt"/>
            <a:cs typeface="Arial" panose="020B0604020202020204" pitchFamily="34" charset="0"/>
          </a:endParaRPr>
        </a:p>
      </dgm:t>
    </dgm:pt>
    <dgm:pt modelId="{8C9E43C9-9353-4EEF-A1C8-4C0127694015}" type="sibTrans" cxnId="{B2ADEAC9-FF34-447D-A1A6-E95A0EDA7EFE}">
      <dgm:prSet/>
      <dgm:spPr/>
      <dgm:t>
        <a:bodyPr/>
        <a:lstStyle/>
        <a:p>
          <a:endParaRPr lang="en-US" sz="1050">
            <a:latin typeface="+mn-lt"/>
            <a:cs typeface="Arial" panose="020B0604020202020204" pitchFamily="34" charset="0"/>
          </a:endParaRPr>
        </a:p>
      </dgm:t>
    </dgm:pt>
    <dgm:pt modelId="{1DDEAF54-7AF7-40B8-8F7B-5AE5E1922D0C}">
      <dgm:prSet phldrT="[Text]" custT="1"/>
      <dgm:spPr>
        <a:solidFill>
          <a:srgbClr val="C77F82"/>
        </a:solidFill>
        <a:ln>
          <a:noFill/>
        </a:ln>
        <a:effectLst>
          <a:outerShdw blurRad="50800" dist="50800" dir="5400000" algn="ctr" rotWithShape="0">
            <a:srgbClr val="000000">
              <a:alpha val="90000"/>
            </a:srgbClr>
          </a:outerShdw>
        </a:effectLst>
      </dgm:spPr>
      <dgm:t>
        <a:bodyPr/>
        <a:lstStyle/>
        <a:p>
          <a:pPr algn="just">
            <a:buClr>
              <a:srgbClr val="FF0000"/>
            </a:buClr>
            <a:buFont typeface="Wingdings" panose="05000000000000000000" pitchFamily="2" charset="2"/>
            <a:buNone/>
          </a:pPr>
          <a:r>
            <a:rPr lang="en-US" sz="1100" b="1" dirty="0">
              <a:latin typeface="+mn-lt"/>
              <a:cs typeface="Arial" panose="020B0604020202020204" pitchFamily="34" charset="0"/>
            </a:rPr>
            <a:t>Net Interest Income and Income from Islamic financing </a:t>
          </a:r>
          <a:r>
            <a:rPr lang="en-US" sz="1100" dirty="0">
              <a:latin typeface="+mn-lt"/>
              <a:cs typeface="Arial" panose="020B0604020202020204" pitchFamily="34" charset="0"/>
            </a:rPr>
            <a:t> reached RO 92 </a:t>
          </a:r>
          <a:r>
            <a:rPr lang="en-US" sz="1100" dirty="0" err="1">
              <a:latin typeface="+mn-lt"/>
              <a:cs typeface="Arial" panose="020B0604020202020204" pitchFamily="34" charset="0"/>
            </a:rPr>
            <a:t>mn</a:t>
          </a:r>
          <a:r>
            <a:rPr lang="en-US" sz="1100" dirty="0">
              <a:latin typeface="+mn-lt"/>
              <a:cs typeface="Arial" panose="020B0604020202020204" pitchFamily="34" charset="0"/>
            </a:rPr>
            <a:t> in Q1-23 (c. 11.7% higher vs. Q1-22)</a:t>
          </a:r>
        </a:p>
      </dgm:t>
    </dgm:pt>
    <dgm:pt modelId="{1936A733-36E3-49F1-AACE-640F282E4093}" type="parTrans" cxnId="{F7EFFDB5-CF9A-49AA-A2DD-4875BD4D0F47}">
      <dgm:prSet/>
      <dgm:spPr/>
      <dgm:t>
        <a:bodyPr/>
        <a:lstStyle/>
        <a:p>
          <a:endParaRPr lang="en-US" sz="1050">
            <a:latin typeface="+mn-lt"/>
            <a:cs typeface="Arial" panose="020B0604020202020204" pitchFamily="34" charset="0"/>
          </a:endParaRPr>
        </a:p>
      </dgm:t>
    </dgm:pt>
    <dgm:pt modelId="{341FA240-60A0-49B5-8FAA-FAFCDFAB8E3E}" type="sibTrans" cxnId="{F7EFFDB5-CF9A-49AA-A2DD-4875BD4D0F47}">
      <dgm:prSet/>
      <dgm:spPr/>
      <dgm:t>
        <a:bodyPr/>
        <a:lstStyle/>
        <a:p>
          <a:endParaRPr lang="en-US" sz="1050">
            <a:latin typeface="+mn-lt"/>
            <a:cs typeface="Arial" panose="020B0604020202020204" pitchFamily="34" charset="0"/>
          </a:endParaRPr>
        </a:p>
      </dgm:t>
    </dgm:pt>
    <dgm:pt modelId="{C09B3A49-81D9-454E-A4A1-99C63B202ACA}">
      <dgm:prSet phldrT="[Text]" custT="1"/>
      <dgm:spPr>
        <a:solidFill>
          <a:srgbClr val="C77F82"/>
        </a:solidFill>
        <a:ln>
          <a:noFill/>
        </a:ln>
        <a:effectLst>
          <a:outerShdw blurRad="50800" dist="50800" dir="5400000" algn="ctr" rotWithShape="0">
            <a:srgbClr val="000000">
              <a:alpha val="90000"/>
            </a:srgbClr>
          </a:outerShdw>
        </a:effectLst>
      </dgm:spPr>
      <dgm:t>
        <a:bodyPr/>
        <a:lstStyle/>
        <a:p>
          <a:r>
            <a:rPr lang="en-US" sz="1200" b="1" kern="1200" dirty="0">
              <a:latin typeface="+mn-lt"/>
              <a:cs typeface="Arial" panose="020B0604020202020204" pitchFamily="34" charset="0"/>
            </a:rPr>
            <a:t>Net Loans and Islamic Financing </a:t>
          </a:r>
          <a:r>
            <a:rPr lang="en-US" sz="1200" kern="1200" dirty="0">
              <a:solidFill>
                <a:srgbClr val="FFFFFF"/>
              </a:solidFill>
              <a:latin typeface="+mn-lt"/>
              <a:ea typeface="+mn-ea"/>
              <a:cs typeface="Arial" panose="020B0604020202020204" pitchFamily="34" charset="0"/>
            </a:rPr>
            <a:t>increased YoY</a:t>
          </a:r>
          <a:r>
            <a:rPr lang="en-US" sz="1200" kern="1200" dirty="0">
              <a:latin typeface="+mn-lt"/>
              <a:cs typeface="Arial" panose="020B0604020202020204" pitchFamily="34" charset="0"/>
            </a:rPr>
            <a:t> by RO 753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 or 8.4% to RO 9,762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a:t>
          </a:r>
        </a:p>
        <a:p>
          <a:r>
            <a:rPr lang="en-US" sz="1200" b="1" kern="1200" dirty="0">
              <a:latin typeface="+mn-lt"/>
              <a:cs typeface="Arial" panose="020B0604020202020204" pitchFamily="34" charset="0"/>
            </a:rPr>
            <a:t>Customer Deposits including Islamic customer deposits</a:t>
          </a:r>
          <a:r>
            <a:rPr lang="en-US" sz="1200" kern="1200" dirty="0">
              <a:latin typeface="+mn-lt"/>
              <a:cs typeface="Arial" panose="020B0604020202020204" pitchFamily="34" charset="0"/>
            </a:rPr>
            <a:t> increased YoY by RO 139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 or 1.6% to RO 8,992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a:t>
          </a:r>
        </a:p>
      </dgm:t>
    </dgm:pt>
    <dgm:pt modelId="{7866929F-67DA-467C-BCC4-80801707F979}" type="parTrans" cxnId="{A57FAE1A-5AD8-43E3-A327-343811464531}">
      <dgm:prSet/>
      <dgm:spPr/>
      <dgm:t>
        <a:bodyPr/>
        <a:lstStyle/>
        <a:p>
          <a:endParaRPr lang="en-US" sz="1600">
            <a:latin typeface="+mn-lt"/>
          </a:endParaRPr>
        </a:p>
      </dgm:t>
    </dgm:pt>
    <dgm:pt modelId="{E55FD102-DAB0-4C14-BEF8-2229FE5097AD}" type="sibTrans" cxnId="{A57FAE1A-5AD8-43E3-A327-343811464531}">
      <dgm:prSet/>
      <dgm:spPr/>
      <dgm:t>
        <a:bodyPr/>
        <a:lstStyle/>
        <a:p>
          <a:endParaRPr lang="en-US" sz="1600">
            <a:latin typeface="+mn-lt"/>
          </a:endParaRPr>
        </a:p>
      </dgm:t>
    </dgm:pt>
    <dgm:pt modelId="{4BF1D919-9180-437A-8D88-8F6A6057F233}">
      <dgm:prSet phldrT="[Text]" custT="1"/>
      <dgm:spPr>
        <a:solidFill>
          <a:srgbClr val="C77F82"/>
        </a:solidFill>
        <a:ln>
          <a:noFill/>
        </a:ln>
        <a:effectLst>
          <a:outerShdw blurRad="50800" dist="50800" dir="5400000" algn="ctr" rotWithShape="0">
            <a:srgbClr val="000000">
              <a:alpha val="90000"/>
            </a:srgbClr>
          </a:outerShdw>
        </a:effectLst>
      </dgm:spPr>
      <dgm:t>
        <a:bodyPr/>
        <a:lstStyle/>
        <a:p>
          <a:pPr>
            <a:buClr>
              <a:schemeClr val="accent2"/>
            </a:buClr>
            <a:buFont typeface="Wingdings" panose="05000000000000000000" pitchFamily="2" charset="2"/>
            <a:buNone/>
          </a:pPr>
          <a:r>
            <a:rPr lang="en-US" sz="1200" b="1" dirty="0">
              <a:latin typeface="+mn-lt"/>
              <a:cs typeface="Arial" panose="020B0604020202020204" pitchFamily="34" charset="0"/>
            </a:rPr>
            <a:t>Other income </a:t>
          </a:r>
          <a:r>
            <a:rPr lang="en-US" sz="1200" b="0" dirty="0">
              <a:latin typeface="+mn-lt"/>
              <a:cs typeface="Arial" panose="020B0604020202020204" pitchFamily="34" charset="0"/>
            </a:rPr>
            <a:t>achieved in Q1-23 was RO 31</a:t>
          </a:r>
          <a:r>
            <a:rPr lang="en-US" sz="1200" dirty="0">
              <a:latin typeface="+mn-lt"/>
              <a:cs typeface="Arial" panose="020B0604020202020204" pitchFamily="34" charset="0"/>
            </a:rPr>
            <a:t> </a:t>
          </a:r>
          <a:r>
            <a:rPr lang="en-US" sz="1200" dirty="0" err="1">
              <a:latin typeface="+mn-lt"/>
              <a:cs typeface="Arial" panose="020B0604020202020204" pitchFamily="34" charset="0"/>
            </a:rPr>
            <a:t>mn</a:t>
          </a:r>
          <a:r>
            <a:rPr lang="en-US" sz="1200" dirty="0">
              <a:latin typeface="+mn-lt"/>
              <a:cs typeface="Arial" panose="020B0604020202020204" pitchFamily="34" charset="0"/>
            </a:rPr>
            <a:t> (c. 1% lower vs. Q1-22) </a:t>
          </a:r>
        </a:p>
      </dgm:t>
    </dgm:pt>
    <dgm:pt modelId="{093FDA8D-922A-449F-8A1A-F0541C9C6018}" type="parTrans" cxnId="{EB32AF53-53A7-436F-AB73-BB3030B9E789}">
      <dgm:prSet/>
      <dgm:spPr/>
      <dgm:t>
        <a:bodyPr/>
        <a:lstStyle/>
        <a:p>
          <a:endParaRPr lang="en-US" sz="1600">
            <a:latin typeface="+mn-lt"/>
          </a:endParaRPr>
        </a:p>
      </dgm:t>
    </dgm:pt>
    <dgm:pt modelId="{A4C15224-3DCE-4481-9DD2-AE23887B8790}" type="sibTrans" cxnId="{EB32AF53-53A7-436F-AB73-BB3030B9E789}">
      <dgm:prSet/>
      <dgm:spPr/>
      <dgm:t>
        <a:bodyPr/>
        <a:lstStyle/>
        <a:p>
          <a:endParaRPr lang="en-US" sz="1600">
            <a:latin typeface="+mn-lt"/>
          </a:endParaRPr>
        </a:p>
      </dgm:t>
    </dgm:pt>
    <dgm:pt modelId="{567ABEAB-2840-4C47-901C-B5EC2FE5DE77}">
      <dgm:prSet phldrT="[Text]" custT="1"/>
      <dgm:spPr>
        <a:solidFill>
          <a:srgbClr val="C77F82"/>
        </a:solidFill>
        <a:ln>
          <a:noFill/>
        </a:ln>
        <a:effectLst>
          <a:outerShdw blurRad="50800" dist="50800" dir="5400000" algn="ctr" rotWithShape="0">
            <a:srgbClr val="000000">
              <a:alpha val="90000"/>
            </a:srgbClr>
          </a:outerShdw>
        </a:effectLst>
      </dgm:spPr>
      <dgm:t>
        <a:bodyPr/>
        <a:lstStyle/>
        <a:p>
          <a:pPr>
            <a:buClr>
              <a:srgbClr val="FF0000"/>
            </a:buClr>
            <a:buFont typeface="Wingdings" panose="05000000000000000000" pitchFamily="2" charset="2"/>
            <a:buNone/>
          </a:pPr>
          <a:r>
            <a:rPr lang="en-US" sz="1200" b="1" dirty="0">
              <a:latin typeface="+mn-lt"/>
              <a:cs typeface="Arial" panose="020B0604020202020204" pitchFamily="34" charset="0"/>
            </a:rPr>
            <a:t>Operating expenses </a:t>
          </a:r>
          <a:r>
            <a:rPr lang="en-US" sz="1200" dirty="0">
              <a:latin typeface="+mn-lt"/>
              <a:cs typeface="Arial" panose="020B0604020202020204" pitchFamily="34" charset="0"/>
            </a:rPr>
            <a:t>were RO 49 </a:t>
          </a:r>
          <a:r>
            <a:rPr lang="en-US" sz="1200" dirty="0" err="1">
              <a:latin typeface="+mn-lt"/>
              <a:cs typeface="Arial" panose="020B0604020202020204" pitchFamily="34" charset="0"/>
            </a:rPr>
            <a:t>mn</a:t>
          </a:r>
          <a:r>
            <a:rPr lang="en-US" sz="1200" dirty="0">
              <a:latin typeface="+mn-lt"/>
              <a:cs typeface="Arial" panose="020B0604020202020204" pitchFamily="34" charset="0"/>
            </a:rPr>
            <a:t> in Q1-23 (c. 6.4% higher vs. Q1-22)</a:t>
          </a:r>
        </a:p>
      </dgm:t>
    </dgm:pt>
    <dgm:pt modelId="{C1426763-51D5-4985-AF8D-D6AF1A2ACFFF}" type="parTrans" cxnId="{FAFE9EBB-C69B-4F57-89B7-57E070456379}">
      <dgm:prSet/>
      <dgm:spPr/>
      <dgm:t>
        <a:bodyPr/>
        <a:lstStyle/>
        <a:p>
          <a:endParaRPr lang="en-US" sz="1600">
            <a:latin typeface="+mn-lt"/>
          </a:endParaRPr>
        </a:p>
      </dgm:t>
    </dgm:pt>
    <dgm:pt modelId="{295F97A4-D5EA-44B9-A700-B65E2CB74338}" type="sibTrans" cxnId="{FAFE9EBB-C69B-4F57-89B7-57E070456379}">
      <dgm:prSet/>
      <dgm:spPr/>
      <dgm:t>
        <a:bodyPr/>
        <a:lstStyle/>
        <a:p>
          <a:endParaRPr lang="en-US" sz="1600">
            <a:latin typeface="+mn-lt"/>
          </a:endParaRPr>
        </a:p>
      </dgm:t>
    </dgm:pt>
    <dgm:pt modelId="{981D8817-F0DA-4060-9CCF-749102F6F6F1}">
      <dgm:prSet phldrT="[Text]" custT="1"/>
      <dgm:spPr>
        <a:solidFill>
          <a:srgbClr val="C77F82"/>
        </a:solidFill>
        <a:ln>
          <a:noFill/>
        </a:ln>
        <a:effectLst>
          <a:outerShdw blurRad="50800" dist="50800" dir="5400000" algn="ctr" rotWithShape="0">
            <a:srgbClr val="000000">
              <a:alpha val="90000"/>
            </a:srgbClr>
          </a:outerShdw>
        </a:effectLst>
      </dgm:spPr>
      <dgm:t>
        <a:bodyPr/>
        <a:lstStyle/>
        <a:p>
          <a:r>
            <a:rPr lang="en-US" sz="1200" b="1" kern="1200" dirty="0">
              <a:solidFill>
                <a:srgbClr val="FFFFFF"/>
              </a:solidFill>
              <a:latin typeface="+mn-lt"/>
              <a:ea typeface="+mn-ea"/>
              <a:cs typeface="Arial" panose="020B0604020202020204" pitchFamily="34" charset="0"/>
            </a:rPr>
            <a:t>Net Impairment </a:t>
          </a:r>
          <a:r>
            <a:rPr lang="en-US" sz="1200" kern="1200" dirty="0">
              <a:solidFill>
                <a:srgbClr val="FFFFFF"/>
              </a:solidFill>
              <a:latin typeface="+mn-lt"/>
              <a:ea typeface="+mn-ea"/>
              <a:cs typeface="Arial" panose="020B0604020202020204" pitchFamily="34" charset="0"/>
            </a:rPr>
            <a:t>was RO 14 </a:t>
          </a:r>
          <a:r>
            <a:rPr lang="en-US" sz="1200" kern="1200" dirty="0" err="1">
              <a:solidFill>
                <a:srgbClr val="FFFFFF"/>
              </a:solidFill>
              <a:latin typeface="+mn-lt"/>
              <a:ea typeface="+mn-ea"/>
              <a:cs typeface="Arial" panose="020B0604020202020204" pitchFamily="34" charset="0"/>
            </a:rPr>
            <a:t>mn</a:t>
          </a:r>
          <a:r>
            <a:rPr lang="en-US" sz="1200" kern="1200" dirty="0">
              <a:solidFill>
                <a:srgbClr val="FFFFFF"/>
              </a:solidFill>
              <a:latin typeface="+mn-lt"/>
              <a:ea typeface="+mn-ea"/>
              <a:cs typeface="Arial" panose="020B0604020202020204" pitchFamily="34" charset="0"/>
            </a:rPr>
            <a:t> (c. RO 1.7 </a:t>
          </a:r>
          <a:r>
            <a:rPr lang="en-US" sz="1200" kern="1200" dirty="0" err="1">
              <a:solidFill>
                <a:srgbClr val="FFFFFF"/>
              </a:solidFill>
              <a:latin typeface="+mn-lt"/>
              <a:ea typeface="+mn-ea"/>
              <a:cs typeface="Arial" panose="020B0604020202020204" pitchFamily="34" charset="0"/>
            </a:rPr>
            <a:t>mn</a:t>
          </a:r>
          <a:r>
            <a:rPr lang="en-US" sz="1200" kern="1200" dirty="0">
              <a:solidFill>
                <a:srgbClr val="FFFFFF"/>
              </a:solidFill>
              <a:latin typeface="+mn-lt"/>
              <a:ea typeface="+mn-ea"/>
              <a:cs typeface="Arial" panose="020B0604020202020204" pitchFamily="34" charset="0"/>
            </a:rPr>
            <a:t> higher vs Q1-22). </a:t>
          </a:r>
        </a:p>
      </dgm:t>
    </dgm:pt>
    <dgm:pt modelId="{55B6B6FC-660B-4DC7-9F95-13FFAB363060}" type="parTrans" cxnId="{A51373E4-1D49-4260-A0F0-504CB019F1CD}">
      <dgm:prSet/>
      <dgm:spPr/>
      <dgm:t>
        <a:bodyPr/>
        <a:lstStyle/>
        <a:p>
          <a:endParaRPr lang="en-US" sz="1600">
            <a:latin typeface="+mn-lt"/>
          </a:endParaRPr>
        </a:p>
      </dgm:t>
    </dgm:pt>
    <dgm:pt modelId="{8CCDF720-C6AA-42B4-849E-5EDBF43887D4}" type="sibTrans" cxnId="{A51373E4-1D49-4260-A0F0-504CB019F1CD}">
      <dgm:prSet/>
      <dgm:spPr/>
      <dgm:t>
        <a:bodyPr/>
        <a:lstStyle/>
        <a:p>
          <a:endParaRPr lang="en-US" sz="1600">
            <a:latin typeface="+mn-lt"/>
          </a:endParaRPr>
        </a:p>
      </dgm:t>
    </dgm:pt>
    <dgm:pt modelId="{2D4F0BA8-01B7-4A78-887D-DA9B41A90CD1}" type="pres">
      <dgm:prSet presAssocID="{C3606139-2B75-4D4D-A597-A8B9C033457B}" presName="Name0" presStyleCnt="0">
        <dgm:presLayoutVars>
          <dgm:chMax val="7"/>
          <dgm:chPref val="7"/>
          <dgm:dir/>
        </dgm:presLayoutVars>
      </dgm:prSet>
      <dgm:spPr/>
    </dgm:pt>
    <dgm:pt modelId="{84AF73B1-1C24-4B52-A540-920D973286FF}" type="pres">
      <dgm:prSet presAssocID="{C3606139-2B75-4D4D-A597-A8B9C033457B}" presName="Name1" presStyleCnt="0"/>
      <dgm:spPr/>
    </dgm:pt>
    <dgm:pt modelId="{6798A6FA-C527-415E-9616-4DBEB5675040}" type="pres">
      <dgm:prSet presAssocID="{C3606139-2B75-4D4D-A597-A8B9C033457B}" presName="cycle" presStyleCnt="0"/>
      <dgm:spPr/>
    </dgm:pt>
    <dgm:pt modelId="{252F4B84-75A2-45C3-8E3A-4E5A965205D8}" type="pres">
      <dgm:prSet presAssocID="{C3606139-2B75-4D4D-A597-A8B9C033457B}" presName="srcNode" presStyleLbl="node1" presStyleIdx="0" presStyleCnt="7"/>
      <dgm:spPr/>
    </dgm:pt>
    <dgm:pt modelId="{5CD3D3A3-4B00-4B89-90C0-EED2430347EF}" type="pres">
      <dgm:prSet presAssocID="{C3606139-2B75-4D4D-A597-A8B9C033457B}" presName="conn" presStyleLbl="parChTrans1D2" presStyleIdx="0" presStyleCnt="1"/>
      <dgm:spPr/>
    </dgm:pt>
    <dgm:pt modelId="{8A73CA2F-D34C-46E6-BC8C-20D629B53F2E}" type="pres">
      <dgm:prSet presAssocID="{C3606139-2B75-4D4D-A597-A8B9C033457B}" presName="extraNode" presStyleLbl="node1" presStyleIdx="0" presStyleCnt="7"/>
      <dgm:spPr/>
    </dgm:pt>
    <dgm:pt modelId="{6F2C89A6-65A7-450E-9D7A-C78F646C427F}" type="pres">
      <dgm:prSet presAssocID="{C3606139-2B75-4D4D-A597-A8B9C033457B}" presName="dstNode" presStyleLbl="node1" presStyleIdx="0" presStyleCnt="7"/>
      <dgm:spPr/>
    </dgm:pt>
    <dgm:pt modelId="{4E72048E-D70A-4494-A372-20B1C0785451}" type="pres">
      <dgm:prSet presAssocID="{40CB2D98-66FC-4455-8FB2-DB8EB4A647A9}" presName="text_1" presStyleLbl="node1" presStyleIdx="0" presStyleCnt="7" custLinFactNeighborX="880">
        <dgm:presLayoutVars>
          <dgm:bulletEnabled val="1"/>
        </dgm:presLayoutVars>
      </dgm:prSet>
      <dgm:spPr>
        <a:prstGeom prst="roundRect">
          <a:avLst/>
        </a:prstGeom>
      </dgm:spPr>
    </dgm:pt>
    <dgm:pt modelId="{9AFDC394-6547-4637-B621-A8FBA19729CA}" type="pres">
      <dgm:prSet presAssocID="{40CB2D98-66FC-4455-8FB2-DB8EB4A647A9}" presName="accent_1" presStyleCnt="0"/>
      <dgm:spPr/>
    </dgm:pt>
    <dgm:pt modelId="{1FBB4140-8A44-4A19-AAE0-586929F0CC3C}" type="pres">
      <dgm:prSet presAssocID="{40CB2D98-66FC-4455-8FB2-DB8EB4A647A9}" presName="accentRepeatNode" presStyleLbl="solidFgAcc1" presStyleIdx="0" presStyleCnt="7"/>
      <dgm:spPr>
        <a:noFill/>
        <a:ln>
          <a:noFill/>
        </a:ln>
        <a:effectLst>
          <a:outerShdw blurRad="50800" dist="50800" dir="5400000" algn="ctr" rotWithShape="0">
            <a:srgbClr val="000000">
              <a:alpha val="16000"/>
            </a:srgbClr>
          </a:outerShdw>
        </a:effectLst>
      </dgm:spPr>
    </dgm:pt>
    <dgm:pt modelId="{5AB42D78-0BEC-4BA4-AD49-42D3192F0DE7}" type="pres">
      <dgm:prSet presAssocID="{C09B3A49-81D9-454E-A4A1-99C63B202ACA}" presName="text_2" presStyleLbl="node1" presStyleIdx="1" presStyleCnt="7" custScaleX="104661" custLinFactY="351987" custLinFactNeighborX="-1063" custLinFactNeighborY="400000">
        <dgm:presLayoutVars>
          <dgm:bulletEnabled val="1"/>
        </dgm:presLayoutVars>
      </dgm:prSet>
      <dgm:spPr/>
    </dgm:pt>
    <dgm:pt modelId="{20E1A941-DBE0-4E89-BB1F-4EF60B2E10B9}" type="pres">
      <dgm:prSet presAssocID="{C09B3A49-81D9-454E-A4A1-99C63B202ACA}" presName="accent_2" presStyleCnt="0"/>
      <dgm:spPr/>
    </dgm:pt>
    <dgm:pt modelId="{C2D01296-BD65-4258-9F42-29079CB6C1A5}" type="pres">
      <dgm:prSet presAssocID="{C09B3A49-81D9-454E-A4A1-99C63B202ACA}" presName="accentRepeatNode" presStyleLbl="solidFgAcc1" presStyleIdx="1" presStyleCnt="7"/>
      <dgm:spPr>
        <a:noFill/>
      </dgm:spPr>
    </dgm:pt>
    <dgm:pt modelId="{B3C8D5F8-A226-4B6E-95DF-628C155508A5}" type="pres">
      <dgm:prSet presAssocID="{4BF1D919-9180-437A-8D88-8F6A6057F233}" presName="text_3" presStyleLbl="node1" presStyleIdx="2" presStyleCnt="7" custLinFactY="44413" custLinFactNeighborX="1049" custLinFactNeighborY="100000">
        <dgm:presLayoutVars>
          <dgm:bulletEnabled val="1"/>
        </dgm:presLayoutVars>
      </dgm:prSet>
      <dgm:spPr/>
    </dgm:pt>
    <dgm:pt modelId="{C1D00EB6-9167-46FF-8F09-B950218805D8}" type="pres">
      <dgm:prSet presAssocID="{4BF1D919-9180-437A-8D88-8F6A6057F233}" presName="accent_3" presStyleCnt="0"/>
      <dgm:spPr/>
    </dgm:pt>
    <dgm:pt modelId="{E87802D7-8DB5-4689-BA58-3723F0761BF3}" type="pres">
      <dgm:prSet presAssocID="{4BF1D919-9180-437A-8D88-8F6A6057F233}" presName="accentRepeatNode" presStyleLbl="solidFgAcc1" presStyleIdx="2" presStyleCnt="7"/>
      <dgm:spPr>
        <a:noFill/>
      </dgm:spPr>
    </dgm:pt>
    <dgm:pt modelId="{F5D997A2-D71D-4B88-AA6C-353CC5E1FF1D}" type="pres">
      <dgm:prSet presAssocID="{567ABEAB-2840-4C47-901C-B5EC2FE5DE77}" presName="text_4" presStyleLbl="node1" presStyleIdx="3" presStyleCnt="7" custScaleX="101744" custLinFactY="45470" custLinFactNeighborX="380" custLinFactNeighborY="100000">
        <dgm:presLayoutVars>
          <dgm:bulletEnabled val="1"/>
        </dgm:presLayoutVars>
      </dgm:prSet>
      <dgm:spPr/>
    </dgm:pt>
    <dgm:pt modelId="{1E69EF4E-9BCD-4487-A69E-0C049624B022}" type="pres">
      <dgm:prSet presAssocID="{567ABEAB-2840-4C47-901C-B5EC2FE5DE77}" presName="accent_4" presStyleCnt="0"/>
      <dgm:spPr/>
    </dgm:pt>
    <dgm:pt modelId="{391BCAA2-C234-4146-9844-CF66B020B3C9}" type="pres">
      <dgm:prSet presAssocID="{567ABEAB-2840-4C47-901C-B5EC2FE5DE77}" presName="accentRepeatNode" presStyleLbl="solidFgAcc1" presStyleIdx="3" presStyleCnt="7"/>
      <dgm:spPr>
        <a:noFill/>
      </dgm:spPr>
    </dgm:pt>
    <dgm:pt modelId="{61216CF4-F4ED-4D5B-8904-515567AD8CDE}" type="pres">
      <dgm:prSet presAssocID="{981D8817-F0DA-4060-9CCF-749102F6F6F1}" presName="text_5" presStyleLbl="node1" presStyleIdx="4" presStyleCnt="7" custScaleX="102832" custLinFactY="54589" custLinFactNeighborX="-177" custLinFactNeighborY="100000">
        <dgm:presLayoutVars>
          <dgm:bulletEnabled val="1"/>
        </dgm:presLayoutVars>
      </dgm:prSet>
      <dgm:spPr/>
    </dgm:pt>
    <dgm:pt modelId="{62062B9E-01B2-474E-911D-B2324A51109A}" type="pres">
      <dgm:prSet presAssocID="{981D8817-F0DA-4060-9CCF-749102F6F6F1}" presName="accent_5" presStyleCnt="0"/>
      <dgm:spPr/>
    </dgm:pt>
    <dgm:pt modelId="{E52B083B-F92C-4830-92E3-7DA9C06FFD7A}" type="pres">
      <dgm:prSet presAssocID="{981D8817-F0DA-4060-9CCF-749102F6F6F1}" presName="accentRepeatNode" presStyleLbl="solidFgAcc1" presStyleIdx="4" presStyleCnt="7"/>
      <dgm:spPr>
        <a:noFill/>
      </dgm:spPr>
    </dgm:pt>
    <dgm:pt modelId="{9D184FEC-F646-4337-8F86-ACF3D3FFA95B}" type="pres">
      <dgm:prSet presAssocID="{8EC889C0-CF10-4478-A9FA-40505C2F147C}" presName="text_6" presStyleLbl="node1" presStyleIdx="5" presStyleCnt="7" custLinFactY="-300000" custLinFactNeighborX="1039" custLinFactNeighborY="-303013">
        <dgm:presLayoutVars>
          <dgm:bulletEnabled val="1"/>
        </dgm:presLayoutVars>
      </dgm:prSet>
      <dgm:spPr/>
    </dgm:pt>
    <dgm:pt modelId="{0C435342-45A1-4E1F-AFFF-29476228ECC3}" type="pres">
      <dgm:prSet presAssocID="{8EC889C0-CF10-4478-A9FA-40505C2F147C}" presName="accent_6" presStyleCnt="0"/>
      <dgm:spPr/>
    </dgm:pt>
    <dgm:pt modelId="{66B13A56-A330-4DB3-AF32-420D05679CF1}" type="pres">
      <dgm:prSet presAssocID="{8EC889C0-CF10-4478-A9FA-40505C2F147C}" presName="accentRepeatNode" presStyleLbl="solidFgAcc1" presStyleIdx="5" presStyleCnt="7" custScaleY="96161"/>
      <dgm:spPr>
        <a:noFill/>
        <a:effectLst>
          <a:outerShdw blurRad="50800" dist="50800" dir="5400000" algn="ctr" rotWithShape="0">
            <a:srgbClr val="000000">
              <a:alpha val="16000"/>
            </a:srgbClr>
          </a:outerShdw>
        </a:effectLst>
      </dgm:spPr>
    </dgm:pt>
    <dgm:pt modelId="{9E0C48CA-C4A3-4783-B0D4-775033EE7974}" type="pres">
      <dgm:prSet presAssocID="{1DDEAF54-7AF7-40B8-8F7B-5AE5E1922D0C}" presName="text_7" presStyleLbl="node1" presStyleIdx="6" presStyleCnt="7" custScaleX="94060" custLinFactY="-300000" custLinFactNeighborX="4039" custLinFactNeighborY="-303176">
        <dgm:presLayoutVars>
          <dgm:bulletEnabled val="1"/>
        </dgm:presLayoutVars>
      </dgm:prSet>
      <dgm:spPr/>
    </dgm:pt>
    <dgm:pt modelId="{927A9E9C-9B15-4C75-8E22-875A90EF4A55}" type="pres">
      <dgm:prSet presAssocID="{1DDEAF54-7AF7-40B8-8F7B-5AE5E1922D0C}" presName="accent_7" presStyleCnt="0"/>
      <dgm:spPr/>
    </dgm:pt>
    <dgm:pt modelId="{F81C7721-600D-4734-A0E5-659D00412222}" type="pres">
      <dgm:prSet presAssocID="{1DDEAF54-7AF7-40B8-8F7B-5AE5E1922D0C}" presName="accentRepeatNode" presStyleLbl="solidFgAcc1" presStyleIdx="6" presStyleCnt="7"/>
      <dgm:spPr>
        <a:noFill/>
      </dgm:spPr>
    </dgm:pt>
  </dgm:ptLst>
  <dgm:cxnLst>
    <dgm:cxn modelId="{A57FAE1A-5AD8-43E3-A327-343811464531}" srcId="{C3606139-2B75-4D4D-A597-A8B9C033457B}" destId="{C09B3A49-81D9-454E-A4A1-99C63B202ACA}" srcOrd="1" destOrd="0" parTransId="{7866929F-67DA-467C-BCC4-80801707F979}" sibTransId="{E55FD102-DAB0-4C14-BEF8-2229FE5097AD}"/>
    <dgm:cxn modelId="{78F1BC25-12F7-42FF-B99C-832D07D514D6}" type="presOf" srcId="{981D8817-F0DA-4060-9CCF-749102F6F6F1}" destId="{61216CF4-F4ED-4D5B-8904-515567AD8CDE}" srcOrd="0" destOrd="0" presId="urn:microsoft.com/office/officeart/2008/layout/VerticalCurvedList"/>
    <dgm:cxn modelId="{6D34B12B-3B5E-486C-A60F-18D50547AFF6}" type="presOf" srcId="{4BF1D919-9180-437A-8D88-8F6A6057F233}" destId="{B3C8D5F8-A226-4B6E-95DF-628C155508A5}" srcOrd="0" destOrd="0" presId="urn:microsoft.com/office/officeart/2008/layout/VerticalCurvedList"/>
    <dgm:cxn modelId="{859F4C50-A378-45B2-B1FB-BD87C70F8369}" type="presOf" srcId="{8EC889C0-CF10-4478-A9FA-40505C2F147C}" destId="{9D184FEC-F646-4337-8F86-ACF3D3FFA95B}" srcOrd="0" destOrd="0" presId="urn:microsoft.com/office/officeart/2008/layout/VerticalCurvedList"/>
    <dgm:cxn modelId="{7002ED71-EF24-4151-A926-EC3BD07E7087}" type="presOf" srcId="{C09B3A49-81D9-454E-A4A1-99C63B202ACA}" destId="{5AB42D78-0BEC-4BA4-AD49-42D3192F0DE7}" srcOrd="0" destOrd="0" presId="urn:microsoft.com/office/officeart/2008/layout/VerticalCurvedList"/>
    <dgm:cxn modelId="{EB32AF53-53A7-436F-AB73-BB3030B9E789}" srcId="{C3606139-2B75-4D4D-A597-A8B9C033457B}" destId="{4BF1D919-9180-437A-8D88-8F6A6057F233}" srcOrd="2" destOrd="0" parTransId="{093FDA8D-922A-449F-8A1A-F0541C9C6018}" sibTransId="{A4C15224-3DCE-4481-9DD2-AE23887B8790}"/>
    <dgm:cxn modelId="{DB9BCC8A-3238-49D9-96D3-E6E99762C1B9}" type="presOf" srcId="{C3606139-2B75-4D4D-A597-A8B9C033457B}" destId="{2D4F0BA8-01B7-4A78-887D-DA9B41A90CD1}" srcOrd="0" destOrd="0" presId="urn:microsoft.com/office/officeart/2008/layout/VerticalCurvedList"/>
    <dgm:cxn modelId="{07FF10A3-E671-4212-A0B8-CDB68F1CEEE5}" type="presOf" srcId="{1DDEAF54-7AF7-40B8-8F7B-5AE5E1922D0C}" destId="{9E0C48CA-C4A3-4783-B0D4-775033EE7974}" srcOrd="0" destOrd="0" presId="urn:microsoft.com/office/officeart/2008/layout/VerticalCurvedList"/>
    <dgm:cxn modelId="{90937AAA-59A6-44EB-AF6E-B3A1F31FB8DA}" type="presOf" srcId="{567ABEAB-2840-4C47-901C-B5EC2FE5DE77}" destId="{F5D997A2-D71D-4B88-AA6C-353CC5E1FF1D}" srcOrd="0" destOrd="0" presId="urn:microsoft.com/office/officeart/2008/layout/VerticalCurvedList"/>
    <dgm:cxn modelId="{F7EFFDB5-CF9A-49AA-A2DD-4875BD4D0F47}" srcId="{C3606139-2B75-4D4D-A597-A8B9C033457B}" destId="{1DDEAF54-7AF7-40B8-8F7B-5AE5E1922D0C}" srcOrd="6" destOrd="0" parTransId="{1936A733-36E3-49F1-AACE-640F282E4093}" sibTransId="{341FA240-60A0-49B5-8FAA-FAFCDFAB8E3E}"/>
    <dgm:cxn modelId="{FAFE9EBB-C69B-4F57-89B7-57E070456379}" srcId="{C3606139-2B75-4D4D-A597-A8B9C033457B}" destId="{567ABEAB-2840-4C47-901C-B5EC2FE5DE77}" srcOrd="3" destOrd="0" parTransId="{C1426763-51D5-4985-AF8D-D6AF1A2ACFFF}" sibTransId="{295F97A4-D5EA-44B9-A700-B65E2CB74338}"/>
    <dgm:cxn modelId="{B2ADEAC9-FF34-447D-A1A6-E95A0EDA7EFE}" srcId="{C3606139-2B75-4D4D-A597-A8B9C033457B}" destId="{8EC889C0-CF10-4478-A9FA-40505C2F147C}" srcOrd="5" destOrd="0" parTransId="{154C35C1-0265-4846-8DEF-E661EA77F35A}" sibTransId="{8C9E43C9-9353-4EEF-A1C8-4C0127694015}"/>
    <dgm:cxn modelId="{8E7B08CA-0224-4B69-8200-8AD3BAD82882}" type="presOf" srcId="{40CB2D98-66FC-4455-8FB2-DB8EB4A647A9}" destId="{4E72048E-D70A-4494-A372-20B1C0785451}" srcOrd="0" destOrd="0" presId="urn:microsoft.com/office/officeart/2008/layout/VerticalCurvedList"/>
    <dgm:cxn modelId="{765BB7DD-C9F2-4213-90EB-B112055F4430}" srcId="{C3606139-2B75-4D4D-A597-A8B9C033457B}" destId="{40CB2D98-66FC-4455-8FB2-DB8EB4A647A9}" srcOrd="0" destOrd="0" parTransId="{35296F2D-8E1F-4C4B-8DDB-FFA9E9409194}" sibTransId="{235F8D66-5C3C-4DEA-A7D0-25AB61D769A6}"/>
    <dgm:cxn modelId="{A51373E4-1D49-4260-A0F0-504CB019F1CD}" srcId="{C3606139-2B75-4D4D-A597-A8B9C033457B}" destId="{981D8817-F0DA-4060-9CCF-749102F6F6F1}" srcOrd="4" destOrd="0" parTransId="{55B6B6FC-660B-4DC7-9F95-13FFAB363060}" sibTransId="{8CCDF720-C6AA-42B4-849E-5EDBF43887D4}"/>
    <dgm:cxn modelId="{021C69F1-3742-47B3-B472-7E99D30FCEE1}" type="presOf" srcId="{235F8D66-5C3C-4DEA-A7D0-25AB61D769A6}" destId="{5CD3D3A3-4B00-4B89-90C0-EED2430347EF}" srcOrd="0" destOrd="0" presId="urn:microsoft.com/office/officeart/2008/layout/VerticalCurvedList"/>
    <dgm:cxn modelId="{A67F86A8-52D8-40E9-AD6F-AE4D4B808CA9}" type="presParOf" srcId="{2D4F0BA8-01B7-4A78-887D-DA9B41A90CD1}" destId="{84AF73B1-1C24-4B52-A540-920D973286FF}" srcOrd="0" destOrd="0" presId="urn:microsoft.com/office/officeart/2008/layout/VerticalCurvedList"/>
    <dgm:cxn modelId="{ED14DCE7-42CA-4580-88FA-107AB5E5A52B}" type="presParOf" srcId="{84AF73B1-1C24-4B52-A540-920D973286FF}" destId="{6798A6FA-C527-415E-9616-4DBEB5675040}" srcOrd="0" destOrd="0" presId="urn:microsoft.com/office/officeart/2008/layout/VerticalCurvedList"/>
    <dgm:cxn modelId="{5350BD68-63A7-4BF3-B9B7-333A2CAE8C37}" type="presParOf" srcId="{6798A6FA-C527-415E-9616-4DBEB5675040}" destId="{252F4B84-75A2-45C3-8E3A-4E5A965205D8}" srcOrd="0" destOrd="0" presId="urn:microsoft.com/office/officeart/2008/layout/VerticalCurvedList"/>
    <dgm:cxn modelId="{474C05F8-D10B-45A2-ACFF-2C77639BA0F2}" type="presParOf" srcId="{6798A6FA-C527-415E-9616-4DBEB5675040}" destId="{5CD3D3A3-4B00-4B89-90C0-EED2430347EF}" srcOrd="1" destOrd="0" presId="urn:microsoft.com/office/officeart/2008/layout/VerticalCurvedList"/>
    <dgm:cxn modelId="{A5E919F3-7F5B-4B7E-9DDB-B551723BF18F}" type="presParOf" srcId="{6798A6FA-C527-415E-9616-4DBEB5675040}" destId="{8A73CA2F-D34C-46E6-BC8C-20D629B53F2E}" srcOrd="2" destOrd="0" presId="urn:microsoft.com/office/officeart/2008/layout/VerticalCurvedList"/>
    <dgm:cxn modelId="{6D284171-DE94-41F4-9633-630A25E9AE7F}" type="presParOf" srcId="{6798A6FA-C527-415E-9616-4DBEB5675040}" destId="{6F2C89A6-65A7-450E-9D7A-C78F646C427F}" srcOrd="3" destOrd="0" presId="urn:microsoft.com/office/officeart/2008/layout/VerticalCurvedList"/>
    <dgm:cxn modelId="{5AC07BED-7D79-4F0D-A43F-77765D774461}" type="presParOf" srcId="{84AF73B1-1C24-4B52-A540-920D973286FF}" destId="{4E72048E-D70A-4494-A372-20B1C0785451}" srcOrd="1" destOrd="0" presId="urn:microsoft.com/office/officeart/2008/layout/VerticalCurvedList"/>
    <dgm:cxn modelId="{141982C6-DE97-40AF-B0E4-FF5E2F5C1122}" type="presParOf" srcId="{84AF73B1-1C24-4B52-A540-920D973286FF}" destId="{9AFDC394-6547-4637-B621-A8FBA19729CA}" srcOrd="2" destOrd="0" presId="urn:microsoft.com/office/officeart/2008/layout/VerticalCurvedList"/>
    <dgm:cxn modelId="{1DFB7575-EBB8-4BEB-A8C2-4CFB0FA5C6DD}" type="presParOf" srcId="{9AFDC394-6547-4637-B621-A8FBA19729CA}" destId="{1FBB4140-8A44-4A19-AAE0-586929F0CC3C}" srcOrd="0" destOrd="0" presId="urn:microsoft.com/office/officeart/2008/layout/VerticalCurvedList"/>
    <dgm:cxn modelId="{42519BD6-4134-48C3-8AB3-81CF042A3229}" type="presParOf" srcId="{84AF73B1-1C24-4B52-A540-920D973286FF}" destId="{5AB42D78-0BEC-4BA4-AD49-42D3192F0DE7}" srcOrd="3" destOrd="0" presId="urn:microsoft.com/office/officeart/2008/layout/VerticalCurvedList"/>
    <dgm:cxn modelId="{30599B95-9A3A-4CB2-A2AD-0CAB651C120A}" type="presParOf" srcId="{84AF73B1-1C24-4B52-A540-920D973286FF}" destId="{20E1A941-DBE0-4E89-BB1F-4EF60B2E10B9}" srcOrd="4" destOrd="0" presId="urn:microsoft.com/office/officeart/2008/layout/VerticalCurvedList"/>
    <dgm:cxn modelId="{05997986-4958-4EB6-AE5E-5AC098F6F397}" type="presParOf" srcId="{20E1A941-DBE0-4E89-BB1F-4EF60B2E10B9}" destId="{C2D01296-BD65-4258-9F42-29079CB6C1A5}" srcOrd="0" destOrd="0" presId="urn:microsoft.com/office/officeart/2008/layout/VerticalCurvedList"/>
    <dgm:cxn modelId="{F97C2A92-72DB-4436-82B1-45859A6E7E0B}" type="presParOf" srcId="{84AF73B1-1C24-4B52-A540-920D973286FF}" destId="{B3C8D5F8-A226-4B6E-95DF-628C155508A5}" srcOrd="5" destOrd="0" presId="urn:microsoft.com/office/officeart/2008/layout/VerticalCurvedList"/>
    <dgm:cxn modelId="{54C527AE-6B45-479F-A149-1A8B600DE72C}" type="presParOf" srcId="{84AF73B1-1C24-4B52-A540-920D973286FF}" destId="{C1D00EB6-9167-46FF-8F09-B950218805D8}" srcOrd="6" destOrd="0" presId="urn:microsoft.com/office/officeart/2008/layout/VerticalCurvedList"/>
    <dgm:cxn modelId="{624B1F84-C694-4B61-89F6-D666C978387A}" type="presParOf" srcId="{C1D00EB6-9167-46FF-8F09-B950218805D8}" destId="{E87802D7-8DB5-4689-BA58-3723F0761BF3}" srcOrd="0" destOrd="0" presId="urn:microsoft.com/office/officeart/2008/layout/VerticalCurvedList"/>
    <dgm:cxn modelId="{CEB9038E-631D-4519-A879-8AADFEC267AB}" type="presParOf" srcId="{84AF73B1-1C24-4B52-A540-920D973286FF}" destId="{F5D997A2-D71D-4B88-AA6C-353CC5E1FF1D}" srcOrd="7" destOrd="0" presId="urn:microsoft.com/office/officeart/2008/layout/VerticalCurvedList"/>
    <dgm:cxn modelId="{466CBF7D-8024-41EF-9497-F1549EA8AF01}" type="presParOf" srcId="{84AF73B1-1C24-4B52-A540-920D973286FF}" destId="{1E69EF4E-9BCD-4487-A69E-0C049624B022}" srcOrd="8" destOrd="0" presId="urn:microsoft.com/office/officeart/2008/layout/VerticalCurvedList"/>
    <dgm:cxn modelId="{19B4B02F-7D93-43F6-A295-4B43F49EDBEA}" type="presParOf" srcId="{1E69EF4E-9BCD-4487-A69E-0C049624B022}" destId="{391BCAA2-C234-4146-9844-CF66B020B3C9}" srcOrd="0" destOrd="0" presId="urn:microsoft.com/office/officeart/2008/layout/VerticalCurvedList"/>
    <dgm:cxn modelId="{5F59A581-8740-40B8-B3F9-6F91E7FE967A}" type="presParOf" srcId="{84AF73B1-1C24-4B52-A540-920D973286FF}" destId="{61216CF4-F4ED-4D5B-8904-515567AD8CDE}" srcOrd="9" destOrd="0" presId="urn:microsoft.com/office/officeart/2008/layout/VerticalCurvedList"/>
    <dgm:cxn modelId="{1DD695F0-80FE-4282-BAF4-EF407E60C5E8}" type="presParOf" srcId="{84AF73B1-1C24-4B52-A540-920D973286FF}" destId="{62062B9E-01B2-474E-911D-B2324A51109A}" srcOrd="10" destOrd="0" presId="urn:microsoft.com/office/officeart/2008/layout/VerticalCurvedList"/>
    <dgm:cxn modelId="{E8BB7636-364B-4CE1-8165-997547DE5B46}" type="presParOf" srcId="{62062B9E-01B2-474E-911D-B2324A51109A}" destId="{E52B083B-F92C-4830-92E3-7DA9C06FFD7A}" srcOrd="0" destOrd="0" presId="urn:microsoft.com/office/officeart/2008/layout/VerticalCurvedList"/>
    <dgm:cxn modelId="{F7551768-D517-4A08-BC30-1BCD909A12E2}" type="presParOf" srcId="{84AF73B1-1C24-4B52-A540-920D973286FF}" destId="{9D184FEC-F646-4337-8F86-ACF3D3FFA95B}" srcOrd="11" destOrd="0" presId="urn:microsoft.com/office/officeart/2008/layout/VerticalCurvedList"/>
    <dgm:cxn modelId="{DD2ED07A-3C41-4D55-A15F-F0C08A007FC4}" type="presParOf" srcId="{84AF73B1-1C24-4B52-A540-920D973286FF}" destId="{0C435342-45A1-4E1F-AFFF-29476228ECC3}" srcOrd="12" destOrd="0" presId="urn:microsoft.com/office/officeart/2008/layout/VerticalCurvedList"/>
    <dgm:cxn modelId="{D8553AB0-7AE2-4A76-83C9-409887D0ADE3}" type="presParOf" srcId="{0C435342-45A1-4E1F-AFFF-29476228ECC3}" destId="{66B13A56-A330-4DB3-AF32-420D05679CF1}" srcOrd="0" destOrd="0" presId="urn:microsoft.com/office/officeart/2008/layout/VerticalCurvedList"/>
    <dgm:cxn modelId="{A52DF14C-9600-48D7-872A-F16F44C970F7}" type="presParOf" srcId="{84AF73B1-1C24-4B52-A540-920D973286FF}" destId="{9E0C48CA-C4A3-4783-B0D4-775033EE7974}" srcOrd="13" destOrd="0" presId="urn:microsoft.com/office/officeart/2008/layout/VerticalCurvedList"/>
    <dgm:cxn modelId="{9F87ADDC-8B4E-41E3-B262-181BCED505EC}" type="presParOf" srcId="{84AF73B1-1C24-4B52-A540-920D973286FF}" destId="{927A9E9C-9B15-4C75-8E22-875A90EF4A55}" srcOrd="14" destOrd="0" presId="urn:microsoft.com/office/officeart/2008/layout/VerticalCurvedList"/>
    <dgm:cxn modelId="{63F97FB8-E5F0-4F1E-91C4-A43F84699E8E}" type="presParOf" srcId="{927A9E9C-9B15-4C75-8E22-875A90EF4A55}" destId="{F81C7721-600D-4734-A0E5-659D0041222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86C68-6F00-439D-B99D-D9684CFCCCFE}">
      <dsp:nvSpPr>
        <dsp:cNvPr id="0" name=""/>
        <dsp:cNvSpPr/>
      </dsp:nvSpPr>
      <dsp:spPr>
        <a:xfrm>
          <a:off x="0" y="1695698"/>
          <a:ext cx="1611379" cy="1393745"/>
        </a:xfrm>
        <a:prstGeom prst="hexagon">
          <a:avLst>
            <a:gd name="adj" fmla="val 2857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i="1" kern="1200" spc="5" dirty="0">
              <a:solidFill>
                <a:schemeClr val="bg1"/>
              </a:solidFill>
              <a:latin typeface="Arial" panose="020B0604020202020204" pitchFamily="34" charset="0"/>
              <a:cs typeface="Arial" panose="020B0604020202020204" pitchFamily="34" charset="0"/>
            </a:rPr>
            <a:t>Bank Muscat </a:t>
          </a:r>
          <a:endParaRPr lang="en-US" sz="1050" b="0" i="1" kern="1200" dirty="0">
            <a:solidFill>
              <a:schemeClr val="bg1"/>
            </a:solidFill>
            <a:latin typeface="Arial" panose="020B0604020202020204" pitchFamily="34" charset="0"/>
            <a:cs typeface="Arial" panose="020B0604020202020204" pitchFamily="34" charset="0"/>
          </a:endParaRPr>
        </a:p>
      </dsp:txBody>
      <dsp:txXfrm>
        <a:off x="267013" y="1926648"/>
        <a:ext cx="1077353" cy="931845"/>
      </dsp:txXfrm>
    </dsp:sp>
    <dsp:sp modelId="{6DB88928-4CB0-4DD9-9924-55FE58D27158}">
      <dsp:nvSpPr>
        <dsp:cNvPr id="0" name=""/>
        <dsp:cNvSpPr/>
      </dsp:nvSpPr>
      <dsp:spPr>
        <a:xfrm>
          <a:off x="1008954" y="1028885"/>
          <a:ext cx="608052" cy="523784"/>
        </a:xfrm>
        <a:prstGeom prst="hexagon">
          <a:avLst>
            <a:gd name="adj" fmla="val 28900"/>
            <a:gd name="vf" fmla="val 11547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C2678100-DD49-4154-8115-140E8FF6CC7B}">
      <dsp:nvSpPr>
        <dsp:cNvPr id="0" name=""/>
        <dsp:cNvSpPr/>
      </dsp:nvSpPr>
      <dsp:spPr>
        <a:xfrm>
          <a:off x="148462" y="428085"/>
          <a:ext cx="1320350" cy="1142266"/>
        </a:xfrm>
        <a:prstGeom prst="hexagon">
          <a:avLst>
            <a:gd name="adj" fmla="val 28570"/>
            <a:gd name="vf" fmla="val 115470"/>
          </a:avLst>
        </a:prstGeom>
        <a:solidFill>
          <a:schemeClr val="accent2">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i="1" kern="1200" spc="5" dirty="0">
              <a:solidFill>
                <a:schemeClr val="bg1"/>
              </a:solidFill>
              <a:latin typeface="Arial" panose="020B0604020202020204" pitchFamily="34" charset="0"/>
              <a:cs typeface="Arial" panose="020B0604020202020204" pitchFamily="34" charset="0"/>
            </a:rPr>
            <a:t>Cus</a:t>
          </a:r>
          <a:r>
            <a:rPr lang="en-US" sz="1050" b="0" i="1" kern="1200" dirty="0">
              <a:solidFill>
                <a:schemeClr val="bg1"/>
              </a:solidFill>
              <a:latin typeface="Arial" panose="020B0604020202020204" pitchFamily="34" charset="0"/>
              <a:cs typeface="Arial" panose="020B0604020202020204" pitchFamily="34" charset="0"/>
            </a:rPr>
            <a:t>t</a:t>
          </a:r>
          <a:r>
            <a:rPr lang="en-US" sz="1050" b="0" i="1" kern="1200" spc="5" dirty="0">
              <a:solidFill>
                <a:schemeClr val="bg1"/>
              </a:solidFill>
              <a:latin typeface="Arial" panose="020B0604020202020204" pitchFamily="34" charset="0"/>
              <a:cs typeface="Arial" panose="020B0604020202020204" pitchFamily="34" charset="0"/>
            </a:rPr>
            <a:t>om</a:t>
          </a:r>
          <a:r>
            <a:rPr lang="en-US" sz="1050" b="0" i="1" kern="1200" spc="-10" dirty="0">
              <a:solidFill>
                <a:schemeClr val="bg1"/>
              </a:solidFill>
              <a:latin typeface="Arial" panose="020B0604020202020204" pitchFamily="34" charset="0"/>
              <a:cs typeface="Arial" panose="020B0604020202020204" pitchFamily="34" charset="0"/>
            </a:rPr>
            <a:t>e</a:t>
          </a:r>
          <a:r>
            <a:rPr lang="en-US" sz="1050" b="0" i="1" kern="1200" dirty="0">
              <a:solidFill>
                <a:schemeClr val="bg1"/>
              </a:solidFill>
              <a:latin typeface="Arial" panose="020B0604020202020204" pitchFamily="34" charset="0"/>
              <a:cs typeface="Arial" panose="020B0604020202020204" pitchFamily="34" charset="0"/>
            </a:rPr>
            <a:t>r  </a:t>
          </a:r>
          <a:r>
            <a:rPr lang="en-US" sz="1050" b="0" i="1" kern="1200" spc="-5" dirty="0">
              <a:solidFill>
                <a:schemeClr val="bg1"/>
              </a:solidFill>
              <a:latin typeface="Arial" panose="020B0604020202020204" pitchFamily="34" charset="0"/>
              <a:cs typeface="Arial" panose="020B0604020202020204" pitchFamily="34" charset="0"/>
            </a:rPr>
            <a:t>Centricity</a:t>
          </a:r>
          <a:endParaRPr lang="en-US" sz="1050" b="0" i="1" kern="1200" dirty="0">
            <a:solidFill>
              <a:schemeClr val="bg1"/>
            </a:solidFill>
            <a:latin typeface="Arial" panose="020B0604020202020204" pitchFamily="34" charset="0"/>
            <a:cs typeface="Arial" panose="020B0604020202020204" pitchFamily="34" charset="0"/>
          </a:endParaRPr>
        </a:p>
      </dsp:txBody>
      <dsp:txXfrm>
        <a:off x="367273" y="617384"/>
        <a:ext cx="882728" cy="763668"/>
      </dsp:txXfrm>
    </dsp:sp>
    <dsp:sp modelId="{1A131AB0-6FBD-4A72-A2AD-2C062A8C97D3}">
      <dsp:nvSpPr>
        <dsp:cNvPr id="0" name=""/>
        <dsp:cNvSpPr/>
      </dsp:nvSpPr>
      <dsp:spPr>
        <a:xfrm>
          <a:off x="1718572" y="2008082"/>
          <a:ext cx="608052" cy="523784"/>
        </a:xfrm>
        <a:prstGeom prst="hexagon">
          <a:avLst>
            <a:gd name="adj" fmla="val 28900"/>
            <a:gd name="vf" fmla="val 11547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268AB25A-4638-4FB1-8303-B9952182F749}">
      <dsp:nvSpPr>
        <dsp:cNvPr id="0" name=""/>
        <dsp:cNvSpPr/>
      </dsp:nvSpPr>
      <dsp:spPr>
        <a:xfrm>
          <a:off x="1359475" y="1130655"/>
          <a:ext cx="1320350" cy="1142266"/>
        </a:xfrm>
        <a:prstGeom prst="hexagon">
          <a:avLst>
            <a:gd name="adj" fmla="val 28570"/>
            <a:gd name="vf" fmla="val 115470"/>
          </a:avLst>
        </a:prstGeom>
        <a:solidFill>
          <a:schemeClr val="accent3">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i="1" kern="1200" dirty="0">
              <a:solidFill>
                <a:schemeClr val="bg1"/>
              </a:solidFill>
              <a:latin typeface="Arial" panose="020B0604020202020204" pitchFamily="34" charset="0"/>
              <a:cs typeface="Arial" panose="020B0604020202020204" pitchFamily="34" charset="0"/>
            </a:rPr>
            <a:t>Efficiency</a:t>
          </a:r>
          <a:r>
            <a:rPr lang="en-US" sz="1050" b="0" i="1" kern="1200" spc="-150" dirty="0">
              <a:solidFill>
                <a:schemeClr val="bg1"/>
              </a:solidFill>
              <a:latin typeface="Arial" panose="020B0604020202020204" pitchFamily="34" charset="0"/>
              <a:cs typeface="Arial" panose="020B0604020202020204" pitchFamily="34" charset="0"/>
            </a:rPr>
            <a:t> </a:t>
          </a:r>
          <a:r>
            <a:rPr lang="en-US" sz="1050" b="0" i="1" kern="1200" dirty="0">
              <a:solidFill>
                <a:schemeClr val="bg1"/>
              </a:solidFill>
              <a:latin typeface="Arial" panose="020B0604020202020204" pitchFamily="34" charset="0"/>
              <a:cs typeface="Arial" panose="020B0604020202020204" pitchFamily="34" charset="0"/>
            </a:rPr>
            <a:t>&amp; </a:t>
          </a:r>
          <a:r>
            <a:rPr lang="en-US" sz="1050" b="0" i="1" kern="1200" spc="-5" dirty="0">
              <a:solidFill>
                <a:schemeClr val="bg1"/>
              </a:solidFill>
              <a:latin typeface="Arial" panose="020B0604020202020204" pitchFamily="34" charset="0"/>
              <a:cs typeface="Arial" panose="020B0604020202020204" pitchFamily="34" charset="0"/>
            </a:rPr>
            <a:t>Productivity</a:t>
          </a:r>
          <a:endParaRPr lang="en-US" sz="1050" b="0" i="1" kern="1200" dirty="0">
            <a:solidFill>
              <a:schemeClr val="bg1"/>
            </a:solidFill>
            <a:latin typeface="Arial" panose="020B0604020202020204" pitchFamily="34" charset="0"/>
            <a:cs typeface="Arial" panose="020B0604020202020204" pitchFamily="34" charset="0"/>
          </a:endParaRPr>
        </a:p>
      </dsp:txBody>
      <dsp:txXfrm>
        <a:off x="1578286" y="1319954"/>
        <a:ext cx="882728" cy="763668"/>
      </dsp:txXfrm>
    </dsp:sp>
    <dsp:sp modelId="{1EB9FFCF-500D-4D57-B2C3-E26A1BABD785}">
      <dsp:nvSpPr>
        <dsp:cNvPr id="0" name=""/>
        <dsp:cNvSpPr/>
      </dsp:nvSpPr>
      <dsp:spPr>
        <a:xfrm>
          <a:off x="1225484" y="3113412"/>
          <a:ext cx="608052" cy="523784"/>
        </a:xfrm>
        <a:prstGeom prst="hexagon">
          <a:avLst>
            <a:gd name="adj" fmla="val 28900"/>
            <a:gd name="vf" fmla="val 11547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88623CA6-AD07-41BA-9F15-E9A6B1EF55B3}">
      <dsp:nvSpPr>
        <dsp:cNvPr id="0" name=""/>
        <dsp:cNvSpPr/>
      </dsp:nvSpPr>
      <dsp:spPr>
        <a:xfrm>
          <a:off x="1359475" y="2511827"/>
          <a:ext cx="1320350" cy="1142266"/>
        </a:xfrm>
        <a:prstGeom prst="hexagon">
          <a:avLst>
            <a:gd name="adj" fmla="val 28570"/>
            <a:gd name="vf" fmla="val 115470"/>
          </a:avLst>
        </a:prstGeom>
        <a:solidFill>
          <a:srgbClr val="A6484C"/>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i="1" kern="1200" spc="-10" dirty="0">
              <a:solidFill>
                <a:schemeClr val="bg1"/>
              </a:solidFill>
              <a:latin typeface="Arial" panose="020B0604020202020204" pitchFamily="34" charset="0"/>
              <a:cs typeface="Arial" panose="020B0604020202020204" pitchFamily="34" charset="0"/>
            </a:rPr>
            <a:t>Agility </a:t>
          </a:r>
          <a:r>
            <a:rPr lang="en-US" sz="1050" b="0" i="1" kern="1200" dirty="0">
              <a:solidFill>
                <a:schemeClr val="bg1"/>
              </a:solidFill>
              <a:latin typeface="Arial" panose="020B0604020202020204" pitchFamily="34" charset="0"/>
              <a:cs typeface="Arial" panose="020B0604020202020204" pitchFamily="34" charset="0"/>
            </a:rPr>
            <a:t>&amp;  </a:t>
          </a:r>
          <a:r>
            <a:rPr lang="en-US" sz="1050" b="0" i="1" kern="1200" spc="-15" dirty="0">
              <a:solidFill>
                <a:schemeClr val="bg1"/>
              </a:solidFill>
              <a:latin typeface="Arial" panose="020B0604020202020204" pitchFamily="34" charset="0"/>
              <a:cs typeface="Arial" panose="020B0604020202020204" pitchFamily="34" charset="0"/>
            </a:rPr>
            <a:t>I</a:t>
          </a:r>
          <a:r>
            <a:rPr lang="en-US" sz="1050" b="0" i="1" kern="1200" spc="5" dirty="0">
              <a:solidFill>
                <a:schemeClr val="bg1"/>
              </a:solidFill>
              <a:latin typeface="Arial" panose="020B0604020202020204" pitchFamily="34" charset="0"/>
              <a:cs typeface="Arial" panose="020B0604020202020204" pitchFamily="34" charset="0"/>
            </a:rPr>
            <a:t>nno</a:t>
          </a:r>
          <a:r>
            <a:rPr lang="en-US" sz="1050" b="0" i="1" kern="1200" spc="-35" dirty="0">
              <a:solidFill>
                <a:schemeClr val="bg1"/>
              </a:solidFill>
              <a:latin typeface="Arial" panose="020B0604020202020204" pitchFamily="34" charset="0"/>
              <a:cs typeface="Arial" panose="020B0604020202020204" pitchFamily="34" charset="0"/>
            </a:rPr>
            <a:t>v</a:t>
          </a:r>
          <a:r>
            <a:rPr lang="en-US" sz="1050" b="0" i="1" kern="1200" spc="-10" dirty="0">
              <a:solidFill>
                <a:schemeClr val="bg1"/>
              </a:solidFill>
              <a:latin typeface="Arial" panose="020B0604020202020204" pitchFamily="34" charset="0"/>
              <a:cs typeface="Arial" panose="020B0604020202020204" pitchFamily="34" charset="0"/>
            </a:rPr>
            <a:t>a</a:t>
          </a:r>
          <a:r>
            <a:rPr lang="en-US" sz="1050" b="0" i="1" kern="1200" dirty="0">
              <a:solidFill>
                <a:schemeClr val="bg1"/>
              </a:solidFill>
              <a:latin typeface="Arial" panose="020B0604020202020204" pitchFamily="34" charset="0"/>
              <a:cs typeface="Arial" panose="020B0604020202020204" pitchFamily="34" charset="0"/>
            </a:rPr>
            <a:t>t</a:t>
          </a:r>
          <a:r>
            <a:rPr lang="en-US" sz="1050" b="0" i="1" kern="1200" spc="-10" dirty="0">
              <a:solidFill>
                <a:schemeClr val="bg1"/>
              </a:solidFill>
              <a:latin typeface="Arial" panose="020B0604020202020204" pitchFamily="34" charset="0"/>
              <a:cs typeface="Arial" panose="020B0604020202020204" pitchFamily="34" charset="0"/>
            </a:rPr>
            <a:t>i</a:t>
          </a:r>
          <a:r>
            <a:rPr lang="en-US" sz="1050" b="0" i="1" kern="1200" spc="5" dirty="0">
              <a:solidFill>
                <a:schemeClr val="bg1"/>
              </a:solidFill>
              <a:latin typeface="Arial" panose="020B0604020202020204" pitchFamily="34" charset="0"/>
              <a:cs typeface="Arial" panose="020B0604020202020204" pitchFamily="34" charset="0"/>
            </a:rPr>
            <a:t>o</a:t>
          </a:r>
          <a:r>
            <a:rPr lang="en-US" sz="1050" b="0" i="1" kern="1200" dirty="0">
              <a:solidFill>
                <a:schemeClr val="bg1"/>
              </a:solidFill>
              <a:latin typeface="Arial" panose="020B0604020202020204" pitchFamily="34" charset="0"/>
              <a:cs typeface="Arial" panose="020B0604020202020204" pitchFamily="34" charset="0"/>
            </a:rPr>
            <a:t>n</a:t>
          </a:r>
        </a:p>
      </dsp:txBody>
      <dsp:txXfrm>
        <a:off x="1578286" y="2701126"/>
        <a:ext cx="882728" cy="763668"/>
      </dsp:txXfrm>
    </dsp:sp>
    <dsp:sp modelId="{522C3A2E-2AAF-4CE0-876F-2BE11ED21DAC}">
      <dsp:nvSpPr>
        <dsp:cNvPr id="0" name=""/>
        <dsp:cNvSpPr/>
      </dsp:nvSpPr>
      <dsp:spPr>
        <a:xfrm>
          <a:off x="148462" y="3215183"/>
          <a:ext cx="1320350" cy="1142266"/>
        </a:xfrm>
        <a:prstGeom prst="hexagon">
          <a:avLst>
            <a:gd name="adj" fmla="val 28570"/>
            <a:gd name="vf" fmla="val 115470"/>
          </a:avLst>
        </a:prstGeom>
        <a:solidFill>
          <a:srgbClr val="C77F8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i="1" kern="1200" dirty="0">
              <a:solidFill>
                <a:schemeClr val="bg1"/>
              </a:solidFill>
              <a:latin typeface="Arial" panose="020B0604020202020204" pitchFamily="34" charset="0"/>
              <a:cs typeface="Arial" panose="020B0604020202020204" pitchFamily="34" charset="0"/>
            </a:rPr>
            <a:t>Market Leadership</a:t>
          </a:r>
        </a:p>
      </dsp:txBody>
      <dsp:txXfrm>
        <a:off x="367273" y="3404482"/>
        <a:ext cx="882728" cy="763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3D3A3-4B00-4B89-90C0-EED2430347EF}">
      <dsp:nvSpPr>
        <dsp:cNvPr id="0" name=""/>
        <dsp:cNvSpPr/>
      </dsp:nvSpPr>
      <dsp:spPr>
        <a:xfrm>
          <a:off x="-6155169" y="-925702"/>
          <a:ext cx="7202002" cy="7202002"/>
        </a:xfrm>
        <a:prstGeom prst="blockArc">
          <a:avLst>
            <a:gd name="adj1" fmla="val 18900000"/>
            <a:gd name="adj2" fmla="val 2700000"/>
            <a:gd name="adj3" fmla="val 3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72048E-D70A-4494-A372-20B1C0785451}">
      <dsp:nvSpPr>
        <dsp:cNvPr id="0" name=""/>
        <dsp:cNvSpPr/>
      </dsp:nvSpPr>
      <dsp:spPr>
        <a:xfrm>
          <a:off x="352468" y="243238"/>
          <a:ext cx="9818418" cy="486262"/>
        </a:xfrm>
        <a:prstGeom prst="roundRect">
          <a:avLst/>
        </a:prstGeom>
        <a:solidFill>
          <a:schemeClr val="accent2">
            <a:lumMod val="50000"/>
          </a:schemeClr>
        </a:solidFill>
        <a:ln w="12700" cap="flat" cmpd="sng" algn="ctr">
          <a:noFill/>
          <a:prstDash val="solid"/>
          <a:miter lim="800000"/>
        </a:ln>
        <a:effectLst>
          <a:outerShdw blurRad="50800" dist="50800" dir="5400000" algn="ctr" rotWithShape="0">
            <a:srgbClr val="000000">
              <a:alpha val="9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5971" tIns="30480" rIns="30480" bIns="30480" numCol="1" spcCol="1270" anchor="ctr" anchorCtr="0">
          <a:noAutofit/>
        </a:bodyPr>
        <a:lstStyle/>
        <a:p>
          <a:pPr marL="0" lvl="0" indent="0" algn="l" defTabSz="533400">
            <a:lnSpc>
              <a:spcPct val="90000"/>
            </a:lnSpc>
            <a:spcBef>
              <a:spcPct val="0"/>
            </a:spcBef>
            <a:spcAft>
              <a:spcPct val="35000"/>
            </a:spcAft>
            <a:buClr>
              <a:srgbClr val="FF0000"/>
            </a:buClr>
            <a:buFont typeface="Wingdings" panose="05000000000000000000" pitchFamily="2" charset="2"/>
            <a:buNone/>
          </a:pPr>
          <a:r>
            <a:rPr lang="en-US" sz="1200" kern="1200" dirty="0">
              <a:latin typeface="+mn-lt"/>
              <a:cs typeface="Arial" panose="020B0604020202020204" pitchFamily="34" charset="0"/>
            </a:rPr>
            <a:t>Bank Muscat continued to weather the global and regional challenges in March 2023 &amp; achieved a </a:t>
          </a:r>
          <a:r>
            <a:rPr lang="en-US" sz="1200" b="1" u="none" kern="1200" dirty="0">
              <a:latin typeface="+mn-lt"/>
              <a:cs typeface="Arial" panose="020B0604020202020204" pitchFamily="34" charset="0"/>
            </a:rPr>
            <a:t>Net Profit </a:t>
          </a:r>
          <a:r>
            <a:rPr lang="en-US" sz="1200" kern="1200" dirty="0">
              <a:latin typeface="+mn-lt"/>
              <a:cs typeface="Arial" panose="020B0604020202020204" pitchFamily="34" charset="0"/>
            </a:rPr>
            <a:t>of RO 51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 (c. 6.3% increase vs. March 2022)</a:t>
          </a:r>
        </a:p>
      </dsp:txBody>
      <dsp:txXfrm>
        <a:off x="376205" y="266975"/>
        <a:ext cx="9770944" cy="438788"/>
      </dsp:txXfrm>
    </dsp:sp>
    <dsp:sp modelId="{1FBB4140-8A44-4A19-AAE0-586929F0CC3C}">
      <dsp:nvSpPr>
        <dsp:cNvPr id="0" name=""/>
        <dsp:cNvSpPr/>
      </dsp:nvSpPr>
      <dsp:spPr>
        <a:xfrm>
          <a:off x="-37847" y="182455"/>
          <a:ext cx="607827" cy="607827"/>
        </a:xfrm>
        <a:prstGeom prst="ellipse">
          <a:avLst/>
        </a:prstGeom>
        <a:noFill/>
        <a:ln w="12700" cap="flat" cmpd="sng" algn="ctr">
          <a:noFill/>
          <a:prstDash val="solid"/>
          <a:miter lim="800000"/>
        </a:ln>
        <a:effectLst>
          <a:outerShdw blurRad="50800" dist="50800" dir="5400000" algn="ctr" rotWithShape="0">
            <a:srgbClr val="000000">
              <a:alpha val="16000"/>
            </a:srgbClr>
          </a:outerShdw>
        </a:effectLst>
      </dsp:spPr>
      <dsp:style>
        <a:lnRef idx="2">
          <a:scrgbClr r="0" g="0" b="0"/>
        </a:lnRef>
        <a:fillRef idx="1">
          <a:scrgbClr r="0" g="0" b="0"/>
        </a:fillRef>
        <a:effectRef idx="0">
          <a:scrgbClr r="0" g="0" b="0"/>
        </a:effectRef>
        <a:fontRef idx="minor"/>
      </dsp:style>
    </dsp:sp>
    <dsp:sp modelId="{5AB42D78-0BEC-4BA4-AD49-42D3192F0DE7}">
      <dsp:nvSpPr>
        <dsp:cNvPr id="0" name=""/>
        <dsp:cNvSpPr/>
      </dsp:nvSpPr>
      <dsp:spPr>
        <a:xfrm>
          <a:off x="388176" y="4629688"/>
          <a:ext cx="9815175" cy="486262"/>
        </a:xfrm>
        <a:prstGeom prst="rect">
          <a:avLst/>
        </a:prstGeom>
        <a:solidFill>
          <a:srgbClr val="C77F82"/>
        </a:solidFill>
        <a:ln w="12700" cap="flat" cmpd="sng" algn="ctr">
          <a:noFill/>
          <a:prstDash val="solid"/>
          <a:miter lim="800000"/>
        </a:ln>
        <a:effectLst>
          <a:outerShdw blurRad="50800" dist="50800" dir="5400000" algn="ctr" rotWithShape="0">
            <a:srgbClr val="000000">
              <a:alpha val="9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5971"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mn-lt"/>
              <a:cs typeface="Arial" panose="020B0604020202020204" pitchFamily="34" charset="0"/>
            </a:rPr>
            <a:t>Net Loans and Islamic Financing </a:t>
          </a:r>
          <a:r>
            <a:rPr lang="en-US" sz="1200" kern="1200" dirty="0">
              <a:solidFill>
                <a:srgbClr val="FFFFFF"/>
              </a:solidFill>
              <a:latin typeface="+mn-lt"/>
              <a:ea typeface="+mn-ea"/>
              <a:cs typeface="Arial" panose="020B0604020202020204" pitchFamily="34" charset="0"/>
            </a:rPr>
            <a:t>increased YoY</a:t>
          </a:r>
          <a:r>
            <a:rPr lang="en-US" sz="1200" kern="1200" dirty="0">
              <a:latin typeface="+mn-lt"/>
              <a:cs typeface="Arial" panose="020B0604020202020204" pitchFamily="34" charset="0"/>
            </a:rPr>
            <a:t> by RO 753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 or 8.4% to RO 9,762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a:t>
          </a:r>
        </a:p>
        <a:p>
          <a:pPr marL="0" lvl="0" indent="0" algn="l" defTabSz="533400">
            <a:lnSpc>
              <a:spcPct val="90000"/>
            </a:lnSpc>
            <a:spcBef>
              <a:spcPct val="0"/>
            </a:spcBef>
            <a:spcAft>
              <a:spcPct val="35000"/>
            </a:spcAft>
            <a:buNone/>
          </a:pPr>
          <a:r>
            <a:rPr lang="en-US" sz="1200" b="1" kern="1200" dirty="0">
              <a:latin typeface="+mn-lt"/>
              <a:cs typeface="Arial" panose="020B0604020202020204" pitchFamily="34" charset="0"/>
            </a:rPr>
            <a:t>Customer Deposits including Islamic customer deposits</a:t>
          </a:r>
          <a:r>
            <a:rPr lang="en-US" sz="1200" kern="1200" dirty="0">
              <a:latin typeface="+mn-lt"/>
              <a:cs typeface="Arial" panose="020B0604020202020204" pitchFamily="34" charset="0"/>
            </a:rPr>
            <a:t> increased YoY by RO 139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 or 1.6% to RO 8,992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a:t>
          </a:r>
        </a:p>
      </dsp:txBody>
      <dsp:txXfrm>
        <a:off x="388176" y="4629688"/>
        <a:ext cx="9815175" cy="486262"/>
      </dsp:txXfrm>
    </dsp:sp>
    <dsp:sp modelId="{C2D01296-BD65-4258-9F42-29079CB6C1A5}">
      <dsp:nvSpPr>
        <dsp:cNvPr id="0" name=""/>
        <dsp:cNvSpPr/>
      </dsp:nvSpPr>
      <dsp:spPr>
        <a:xfrm>
          <a:off x="402506" y="912276"/>
          <a:ext cx="607827" cy="607827"/>
        </a:xfrm>
        <a:prstGeom prst="ellips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8D5F8-A226-4B6E-95DF-628C155508A5}">
      <dsp:nvSpPr>
        <dsp:cNvPr id="0" name=""/>
        <dsp:cNvSpPr/>
      </dsp:nvSpPr>
      <dsp:spPr>
        <a:xfrm>
          <a:off x="1043577" y="2404571"/>
          <a:ext cx="9136752" cy="486262"/>
        </a:xfrm>
        <a:prstGeom prst="rect">
          <a:avLst/>
        </a:prstGeom>
        <a:solidFill>
          <a:srgbClr val="C77F82"/>
        </a:solidFill>
        <a:ln w="12700" cap="flat" cmpd="sng" algn="ctr">
          <a:noFill/>
          <a:prstDash val="solid"/>
          <a:miter lim="800000"/>
        </a:ln>
        <a:effectLst>
          <a:outerShdw blurRad="50800" dist="50800" dir="5400000" algn="ctr" rotWithShape="0">
            <a:srgbClr val="000000">
              <a:alpha val="9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5971" tIns="30480" rIns="30480" bIns="30480" numCol="1" spcCol="1270" anchor="ctr" anchorCtr="0">
          <a:noAutofit/>
        </a:bodyPr>
        <a:lstStyle/>
        <a:p>
          <a:pPr marL="0" lvl="0" indent="0" algn="l" defTabSz="533400">
            <a:lnSpc>
              <a:spcPct val="90000"/>
            </a:lnSpc>
            <a:spcBef>
              <a:spcPct val="0"/>
            </a:spcBef>
            <a:spcAft>
              <a:spcPct val="35000"/>
            </a:spcAft>
            <a:buClr>
              <a:schemeClr val="accent2"/>
            </a:buClr>
            <a:buFont typeface="Wingdings" panose="05000000000000000000" pitchFamily="2" charset="2"/>
            <a:buNone/>
          </a:pPr>
          <a:r>
            <a:rPr lang="en-US" sz="1200" b="1" kern="1200" dirty="0">
              <a:latin typeface="+mn-lt"/>
              <a:cs typeface="Arial" panose="020B0604020202020204" pitchFamily="34" charset="0"/>
            </a:rPr>
            <a:t>Other income </a:t>
          </a:r>
          <a:r>
            <a:rPr lang="en-US" sz="1200" b="0" kern="1200" dirty="0">
              <a:latin typeface="+mn-lt"/>
              <a:cs typeface="Arial" panose="020B0604020202020204" pitchFamily="34" charset="0"/>
            </a:rPr>
            <a:t>achieved in Q1-23 was RO 31</a:t>
          </a:r>
          <a:r>
            <a:rPr lang="en-US" sz="1200" kern="1200" dirty="0">
              <a:latin typeface="+mn-lt"/>
              <a:cs typeface="Arial" panose="020B0604020202020204" pitchFamily="34" charset="0"/>
            </a:rPr>
            <a:t>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 (c. 1% lower vs. Q1-22) </a:t>
          </a:r>
        </a:p>
      </dsp:txBody>
      <dsp:txXfrm>
        <a:off x="1043577" y="2404571"/>
        <a:ext cx="9136752" cy="486262"/>
      </dsp:txXfrm>
    </dsp:sp>
    <dsp:sp modelId="{E87802D7-8DB5-4689-BA58-3723F0761BF3}">
      <dsp:nvSpPr>
        <dsp:cNvPr id="0" name=""/>
        <dsp:cNvSpPr/>
      </dsp:nvSpPr>
      <dsp:spPr>
        <a:xfrm>
          <a:off x="643818" y="1641563"/>
          <a:ext cx="607827" cy="607827"/>
        </a:xfrm>
        <a:prstGeom prst="ellips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97A2-D71D-4B88-AA6C-353CC5E1FF1D}">
      <dsp:nvSpPr>
        <dsp:cNvPr id="0" name=""/>
        <dsp:cNvSpPr/>
      </dsp:nvSpPr>
      <dsp:spPr>
        <a:xfrm>
          <a:off x="980207" y="3139533"/>
          <a:ext cx="9217704" cy="486262"/>
        </a:xfrm>
        <a:prstGeom prst="rect">
          <a:avLst/>
        </a:prstGeom>
        <a:solidFill>
          <a:srgbClr val="C77F82"/>
        </a:solidFill>
        <a:ln w="12700" cap="flat" cmpd="sng" algn="ctr">
          <a:noFill/>
          <a:prstDash val="solid"/>
          <a:miter lim="800000"/>
        </a:ln>
        <a:effectLst>
          <a:outerShdw blurRad="50800" dist="50800" dir="5400000" algn="ctr" rotWithShape="0">
            <a:srgbClr val="000000">
              <a:alpha val="9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5971" tIns="30480" rIns="30480" bIns="30480" numCol="1" spcCol="1270" anchor="ctr" anchorCtr="0">
          <a:noAutofit/>
        </a:bodyPr>
        <a:lstStyle/>
        <a:p>
          <a:pPr marL="0" lvl="0" indent="0" algn="l" defTabSz="533400">
            <a:lnSpc>
              <a:spcPct val="90000"/>
            </a:lnSpc>
            <a:spcBef>
              <a:spcPct val="0"/>
            </a:spcBef>
            <a:spcAft>
              <a:spcPct val="35000"/>
            </a:spcAft>
            <a:buClr>
              <a:srgbClr val="FF0000"/>
            </a:buClr>
            <a:buFont typeface="Wingdings" panose="05000000000000000000" pitchFamily="2" charset="2"/>
            <a:buNone/>
          </a:pPr>
          <a:r>
            <a:rPr lang="en-US" sz="1200" b="1" kern="1200" dirty="0">
              <a:latin typeface="+mn-lt"/>
              <a:cs typeface="Arial" panose="020B0604020202020204" pitchFamily="34" charset="0"/>
            </a:rPr>
            <a:t>Operating expenses </a:t>
          </a:r>
          <a:r>
            <a:rPr lang="en-US" sz="1200" kern="1200" dirty="0">
              <a:latin typeface="+mn-lt"/>
              <a:cs typeface="Arial" panose="020B0604020202020204" pitchFamily="34" charset="0"/>
            </a:rPr>
            <a:t>were RO 49 </a:t>
          </a:r>
          <a:r>
            <a:rPr lang="en-US" sz="1200" kern="1200" dirty="0" err="1">
              <a:latin typeface="+mn-lt"/>
              <a:cs typeface="Arial" panose="020B0604020202020204" pitchFamily="34" charset="0"/>
            </a:rPr>
            <a:t>mn</a:t>
          </a:r>
          <a:r>
            <a:rPr lang="en-US" sz="1200" kern="1200" dirty="0">
              <a:latin typeface="+mn-lt"/>
              <a:cs typeface="Arial" panose="020B0604020202020204" pitchFamily="34" charset="0"/>
            </a:rPr>
            <a:t> in Q1-23 (c. 6.4% higher vs. Q1-22)</a:t>
          </a:r>
        </a:p>
      </dsp:txBody>
      <dsp:txXfrm>
        <a:off x="980207" y="3139533"/>
        <a:ext cx="9217704" cy="486262"/>
      </dsp:txXfrm>
    </dsp:sp>
    <dsp:sp modelId="{391BCAA2-C234-4146-9844-CF66B020B3C9}">
      <dsp:nvSpPr>
        <dsp:cNvPr id="0" name=""/>
        <dsp:cNvSpPr/>
      </dsp:nvSpPr>
      <dsp:spPr>
        <a:xfrm>
          <a:off x="720867" y="2371384"/>
          <a:ext cx="607827" cy="607827"/>
        </a:xfrm>
        <a:prstGeom prst="ellips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216CF4-F4ED-4D5B-8904-515567AD8CDE}">
      <dsp:nvSpPr>
        <dsp:cNvPr id="0" name=""/>
        <dsp:cNvSpPr/>
      </dsp:nvSpPr>
      <dsp:spPr>
        <a:xfrm>
          <a:off x="802184" y="3913696"/>
          <a:ext cx="9395504" cy="486262"/>
        </a:xfrm>
        <a:prstGeom prst="rect">
          <a:avLst/>
        </a:prstGeom>
        <a:solidFill>
          <a:srgbClr val="C77F82"/>
        </a:solidFill>
        <a:ln w="12700" cap="flat" cmpd="sng" algn="ctr">
          <a:noFill/>
          <a:prstDash val="solid"/>
          <a:miter lim="800000"/>
        </a:ln>
        <a:effectLst>
          <a:outerShdw blurRad="50800" dist="50800" dir="5400000" algn="ctr" rotWithShape="0">
            <a:srgbClr val="000000">
              <a:alpha val="9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5971"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rgbClr val="FFFFFF"/>
              </a:solidFill>
              <a:latin typeface="+mn-lt"/>
              <a:ea typeface="+mn-ea"/>
              <a:cs typeface="Arial" panose="020B0604020202020204" pitchFamily="34" charset="0"/>
            </a:rPr>
            <a:t>Net Impairment </a:t>
          </a:r>
          <a:r>
            <a:rPr lang="en-US" sz="1200" kern="1200" dirty="0">
              <a:solidFill>
                <a:srgbClr val="FFFFFF"/>
              </a:solidFill>
              <a:latin typeface="+mn-lt"/>
              <a:ea typeface="+mn-ea"/>
              <a:cs typeface="Arial" panose="020B0604020202020204" pitchFamily="34" charset="0"/>
            </a:rPr>
            <a:t>was RO 14 </a:t>
          </a:r>
          <a:r>
            <a:rPr lang="en-US" sz="1200" kern="1200" dirty="0" err="1">
              <a:solidFill>
                <a:srgbClr val="FFFFFF"/>
              </a:solidFill>
              <a:latin typeface="+mn-lt"/>
              <a:ea typeface="+mn-ea"/>
              <a:cs typeface="Arial" panose="020B0604020202020204" pitchFamily="34" charset="0"/>
            </a:rPr>
            <a:t>mn</a:t>
          </a:r>
          <a:r>
            <a:rPr lang="en-US" sz="1200" kern="1200" dirty="0">
              <a:solidFill>
                <a:srgbClr val="FFFFFF"/>
              </a:solidFill>
              <a:latin typeface="+mn-lt"/>
              <a:ea typeface="+mn-ea"/>
              <a:cs typeface="Arial" panose="020B0604020202020204" pitchFamily="34" charset="0"/>
            </a:rPr>
            <a:t> (c. RO 1.7 </a:t>
          </a:r>
          <a:r>
            <a:rPr lang="en-US" sz="1200" kern="1200" dirty="0" err="1">
              <a:solidFill>
                <a:srgbClr val="FFFFFF"/>
              </a:solidFill>
              <a:latin typeface="+mn-lt"/>
              <a:ea typeface="+mn-ea"/>
              <a:cs typeface="Arial" panose="020B0604020202020204" pitchFamily="34" charset="0"/>
            </a:rPr>
            <a:t>mn</a:t>
          </a:r>
          <a:r>
            <a:rPr lang="en-US" sz="1200" kern="1200" dirty="0">
              <a:solidFill>
                <a:srgbClr val="FFFFFF"/>
              </a:solidFill>
              <a:latin typeface="+mn-lt"/>
              <a:ea typeface="+mn-ea"/>
              <a:cs typeface="Arial" panose="020B0604020202020204" pitchFamily="34" charset="0"/>
            </a:rPr>
            <a:t> higher vs Q1-22). </a:t>
          </a:r>
        </a:p>
      </dsp:txBody>
      <dsp:txXfrm>
        <a:off x="802184" y="3913696"/>
        <a:ext cx="9395504" cy="486262"/>
      </dsp:txXfrm>
    </dsp:sp>
    <dsp:sp modelId="{E52B083B-F92C-4830-92E3-7DA9C06FFD7A}">
      <dsp:nvSpPr>
        <dsp:cNvPr id="0" name=""/>
        <dsp:cNvSpPr/>
      </dsp:nvSpPr>
      <dsp:spPr>
        <a:xfrm>
          <a:off x="643818" y="3101206"/>
          <a:ext cx="607827" cy="607827"/>
        </a:xfrm>
        <a:prstGeom prst="ellips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84FEC-F646-4337-8F86-ACF3D3FFA95B}">
      <dsp:nvSpPr>
        <dsp:cNvPr id="0" name=""/>
        <dsp:cNvSpPr/>
      </dsp:nvSpPr>
      <dsp:spPr>
        <a:xfrm>
          <a:off x="803858" y="959050"/>
          <a:ext cx="9378064" cy="486262"/>
        </a:xfrm>
        <a:prstGeom prst="rect">
          <a:avLst/>
        </a:prstGeom>
        <a:solidFill>
          <a:srgbClr val="C77F82"/>
        </a:solidFill>
        <a:ln w="12700" cap="flat" cmpd="sng" algn="ctr">
          <a:noFill/>
          <a:prstDash val="solid"/>
          <a:miter lim="800000"/>
        </a:ln>
        <a:effectLst>
          <a:outerShdw blurRad="50800" dist="50800" dir="5400000" algn="ctr" rotWithShape="0">
            <a:srgbClr val="000000">
              <a:alpha val="9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5971"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mn-lt"/>
              <a:cs typeface="Arial" panose="020B0604020202020204" pitchFamily="34" charset="0"/>
            </a:rPr>
            <a:t>Operating Income </a:t>
          </a:r>
          <a:r>
            <a:rPr lang="en-US" sz="1200" b="0" kern="1200" dirty="0">
              <a:latin typeface="+mn-lt"/>
              <a:cs typeface="Arial" panose="020B0604020202020204" pitchFamily="34" charset="0"/>
            </a:rPr>
            <a:t>reached RO 123 </a:t>
          </a:r>
          <a:r>
            <a:rPr lang="en-US" sz="1200" b="0" kern="1200" dirty="0" err="1">
              <a:latin typeface="+mn-lt"/>
              <a:cs typeface="Arial" panose="020B0604020202020204" pitchFamily="34" charset="0"/>
            </a:rPr>
            <a:t>mn</a:t>
          </a:r>
          <a:r>
            <a:rPr lang="en-US" sz="1200" b="0" kern="1200" dirty="0">
              <a:latin typeface="+mn-lt"/>
              <a:cs typeface="Arial" panose="020B0604020202020204" pitchFamily="34" charset="0"/>
            </a:rPr>
            <a:t> in Q1-23 (c. 8.2% higher vs. Q1-22)</a:t>
          </a:r>
          <a:endParaRPr lang="en-US" sz="1200" kern="1200" dirty="0">
            <a:latin typeface="+mn-lt"/>
            <a:cs typeface="Arial" panose="020B0604020202020204" pitchFamily="34" charset="0"/>
          </a:endParaRPr>
        </a:p>
      </dsp:txBody>
      <dsp:txXfrm>
        <a:off x="803858" y="959050"/>
        <a:ext cx="9378064" cy="486262"/>
      </dsp:txXfrm>
    </dsp:sp>
    <dsp:sp modelId="{66B13A56-A330-4DB3-AF32-420D05679CF1}">
      <dsp:nvSpPr>
        <dsp:cNvPr id="0" name=""/>
        <dsp:cNvSpPr/>
      </dsp:nvSpPr>
      <dsp:spPr>
        <a:xfrm>
          <a:off x="402506" y="3842159"/>
          <a:ext cx="607827" cy="584493"/>
        </a:xfrm>
        <a:prstGeom prst="ellipse">
          <a:avLst/>
        </a:prstGeom>
        <a:noFill/>
        <a:ln w="12700" cap="flat" cmpd="sng" algn="ctr">
          <a:solidFill>
            <a:schemeClr val="accent1">
              <a:hueOff val="0"/>
              <a:satOff val="0"/>
              <a:lumOff val="0"/>
              <a:alphaOff val="0"/>
            </a:schemeClr>
          </a:solidFill>
          <a:prstDash val="solid"/>
          <a:miter lim="800000"/>
        </a:ln>
        <a:effectLst>
          <a:outerShdw blurRad="50800" dist="50800" dir="5400000" algn="ctr" rotWithShape="0">
            <a:srgbClr val="000000">
              <a:alpha val="16000"/>
            </a:srgbClr>
          </a:outerShdw>
        </a:effectLst>
      </dsp:spPr>
      <dsp:style>
        <a:lnRef idx="2">
          <a:scrgbClr r="0" g="0" b="0"/>
        </a:lnRef>
        <a:fillRef idx="1">
          <a:scrgbClr r="0" g="0" b="0"/>
        </a:fillRef>
        <a:effectRef idx="0">
          <a:scrgbClr r="0" g="0" b="0"/>
        </a:effectRef>
        <a:fontRef idx="minor"/>
      </dsp:style>
    </dsp:sp>
    <dsp:sp modelId="{9E0C48CA-C4A3-4783-B0D4-775033EE7974}">
      <dsp:nvSpPr>
        <dsp:cNvPr id="0" name=""/>
        <dsp:cNvSpPr/>
      </dsp:nvSpPr>
      <dsp:spPr>
        <a:xfrm>
          <a:off x="954239" y="1688079"/>
          <a:ext cx="9235204" cy="486262"/>
        </a:xfrm>
        <a:prstGeom prst="rect">
          <a:avLst/>
        </a:prstGeom>
        <a:solidFill>
          <a:srgbClr val="C77F82"/>
        </a:solidFill>
        <a:ln w="12700" cap="flat" cmpd="sng" algn="ctr">
          <a:noFill/>
          <a:prstDash val="solid"/>
          <a:miter lim="800000"/>
        </a:ln>
        <a:effectLst>
          <a:outerShdw blurRad="50800" dist="50800" dir="5400000" algn="ctr" rotWithShape="0">
            <a:srgbClr val="000000">
              <a:alpha val="9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5971" tIns="27940" rIns="27940" bIns="27940" numCol="1" spcCol="1270" anchor="ctr" anchorCtr="0">
          <a:noAutofit/>
        </a:bodyPr>
        <a:lstStyle/>
        <a:p>
          <a:pPr marL="0" lvl="0" indent="0" algn="just" defTabSz="488950">
            <a:lnSpc>
              <a:spcPct val="90000"/>
            </a:lnSpc>
            <a:spcBef>
              <a:spcPct val="0"/>
            </a:spcBef>
            <a:spcAft>
              <a:spcPct val="35000"/>
            </a:spcAft>
            <a:buClr>
              <a:srgbClr val="FF0000"/>
            </a:buClr>
            <a:buFont typeface="Wingdings" panose="05000000000000000000" pitchFamily="2" charset="2"/>
            <a:buNone/>
          </a:pPr>
          <a:r>
            <a:rPr lang="en-US" sz="1100" b="1" kern="1200" dirty="0">
              <a:latin typeface="+mn-lt"/>
              <a:cs typeface="Arial" panose="020B0604020202020204" pitchFamily="34" charset="0"/>
            </a:rPr>
            <a:t>Net Interest Income and Income from Islamic financing </a:t>
          </a:r>
          <a:r>
            <a:rPr lang="en-US" sz="1100" kern="1200" dirty="0">
              <a:latin typeface="+mn-lt"/>
              <a:cs typeface="Arial" panose="020B0604020202020204" pitchFamily="34" charset="0"/>
            </a:rPr>
            <a:t> reached RO 92 </a:t>
          </a:r>
          <a:r>
            <a:rPr lang="en-US" sz="1100" kern="1200" dirty="0" err="1">
              <a:latin typeface="+mn-lt"/>
              <a:cs typeface="Arial" panose="020B0604020202020204" pitchFamily="34" charset="0"/>
            </a:rPr>
            <a:t>mn</a:t>
          </a:r>
          <a:r>
            <a:rPr lang="en-US" sz="1100" kern="1200" dirty="0">
              <a:latin typeface="+mn-lt"/>
              <a:cs typeface="Arial" panose="020B0604020202020204" pitchFamily="34" charset="0"/>
            </a:rPr>
            <a:t> in Q1-23 (c. 11.7% higher vs. Q1-22)</a:t>
          </a:r>
        </a:p>
      </dsp:txBody>
      <dsp:txXfrm>
        <a:off x="954239" y="1688079"/>
        <a:ext cx="9235204" cy="486262"/>
      </dsp:txXfrm>
    </dsp:sp>
    <dsp:sp modelId="{F81C7721-600D-4734-A0E5-659D00412222}">
      <dsp:nvSpPr>
        <dsp:cNvPr id="0" name=""/>
        <dsp:cNvSpPr/>
      </dsp:nvSpPr>
      <dsp:spPr>
        <a:xfrm>
          <a:off x="-37847" y="4560313"/>
          <a:ext cx="607827" cy="607827"/>
        </a:xfrm>
        <a:prstGeom prst="ellips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0.09082</cdr:x>
      <cdr:y>0.09027</cdr:y>
    </cdr:from>
    <cdr:to>
      <cdr:x>0.85643</cdr:x>
      <cdr:y>0.14568</cdr:y>
    </cdr:to>
    <cdr:cxnSp macro="">
      <cdr:nvCxnSpPr>
        <cdr:cNvPr id="3" name="Straight Arrow Connector 2">
          <a:extLst xmlns:a="http://schemas.openxmlformats.org/drawingml/2006/main">
            <a:ext uri="{FF2B5EF4-FFF2-40B4-BE49-F238E27FC236}">
              <a16:creationId xmlns:a16="http://schemas.microsoft.com/office/drawing/2014/main" id="{88AC3FB0-8D31-4D8D-BC68-59453EA3FA46}"/>
            </a:ext>
          </a:extLst>
        </cdr:cNvPr>
        <cdr:cNvCxnSpPr/>
      </cdr:nvCxnSpPr>
      <cdr:spPr>
        <a:xfrm xmlns:a="http://schemas.openxmlformats.org/drawingml/2006/main" flipV="1">
          <a:off x="435051" y="221863"/>
          <a:ext cx="3667435" cy="136184"/>
        </a:xfrm>
        <a:prstGeom xmlns:a="http://schemas.openxmlformats.org/drawingml/2006/main" prst="straightConnector1">
          <a:avLst/>
        </a:prstGeom>
        <a:ln xmlns:a="http://schemas.openxmlformats.org/drawingml/2006/main" w="12700">
          <a:solidFill>
            <a:srgbClr val="8D6E97"/>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0.18779</cdr:x>
      <cdr:y>0.0814</cdr:y>
    </cdr:from>
    <cdr:to>
      <cdr:x>0.69197</cdr:x>
      <cdr:y>0.16429</cdr:y>
    </cdr:to>
    <cdr:sp macro="" textlink="">
      <cdr:nvSpPr>
        <cdr:cNvPr id="4" name="TextBox 3"/>
        <cdr:cNvSpPr txBox="1"/>
      </cdr:nvSpPr>
      <cdr:spPr>
        <a:xfrm xmlns:a="http://schemas.openxmlformats.org/drawingml/2006/main" rot="21480000">
          <a:off x="899534" y="200073"/>
          <a:ext cx="2415130" cy="203699"/>
        </a:xfrm>
        <a:prstGeom xmlns:a="http://schemas.openxmlformats.org/drawingml/2006/main" prst="rect">
          <a:avLst/>
        </a:prstGeom>
        <a:solidFill xmlns:a="http://schemas.openxmlformats.org/drawingml/2006/main">
          <a:schemeClr val="accent3">
            <a:lumMod val="20000"/>
            <a:lumOff val="80000"/>
          </a:schemeClr>
        </a:solidFill>
        <a:ln xmlns:a="http://schemas.openxmlformats.org/drawingml/2006/main">
          <a:no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800" dirty="0"/>
            <a:t>GDP growth rate of 4.1%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2949099" cy="498933"/>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sz="quarter" idx="1"/>
          </p:nvPr>
        </p:nvSpPr>
        <p:spPr>
          <a:xfrm>
            <a:off x="3854944" y="2"/>
            <a:ext cx="2949099" cy="498933"/>
          </a:xfrm>
          <a:prstGeom prst="rect">
            <a:avLst/>
          </a:prstGeom>
        </p:spPr>
        <p:txBody>
          <a:bodyPr vert="horz" lIns="91424" tIns="45712" rIns="91424" bIns="45712" rtlCol="0"/>
          <a:lstStyle>
            <a:lvl1pPr algn="r">
              <a:defRPr sz="1200"/>
            </a:lvl1pPr>
          </a:lstStyle>
          <a:p>
            <a:fld id="{F5495D12-B923-4E35-93BB-8E45E0CB084B}" type="datetimeFigureOut">
              <a:rPr lang="en-US" smtClean="0"/>
              <a:t>5/23/2023</a:t>
            </a:fld>
            <a:endParaRPr lang="en-US"/>
          </a:p>
        </p:txBody>
      </p:sp>
      <p:sp>
        <p:nvSpPr>
          <p:cNvPr id="4" name="Footer Placeholder 3"/>
          <p:cNvSpPr>
            <a:spLocks noGrp="1"/>
          </p:cNvSpPr>
          <p:nvPr>
            <p:ph type="ftr" sz="quarter" idx="2"/>
          </p:nvPr>
        </p:nvSpPr>
        <p:spPr>
          <a:xfrm>
            <a:off x="6" y="9445171"/>
            <a:ext cx="2949099" cy="498932"/>
          </a:xfrm>
          <a:prstGeom prst="rect">
            <a:avLst/>
          </a:prstGeom>
        </p:spPr>
        <p:txBody>
          <a:bodyPr vert="horz" lIns="91424" tIns="45712" rIns="91424" bIns="45712" rtlCol="0" anchor="b"/>
          <a:lstStyle>
            <a:lvl1pPr algn="l">
              <a:defRPr sz="1200"/>
            </a:lvl1pPr>
          </a:lstStyle>
          <a:p>
            <a:endParaRPr lang="en-US"/>
          </a:p>
        </p:txBody>
      </p:sp>
    </p:spTree>
    <p:extLst>
      <p:ext uri="{BB962C8B-B14F-4D97-AF65-F5344CB8AC3E}">
        <p14:creationId xmlns:p14="http://schemas.microsoft.com/office/powerpoint/2010/main" val="2932492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2949099" cy="498933"/>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idx="1"/>
          </p:nvPr>
        </p:nvSpPr>
        <p:spPr>
          <a:xfrm>
            <a:off x="3854944" y="2"/>
            <a:ext cx="2949099" cy="498933"/>
          </a:xfrm>
          <a:prstGeom prst="rect">
            <a:avLst/>
          </a:prstGeom>
        </p:spPr>
        <p:txBody>
          <a:bodyPr vert="horz" lIns="91424" tIns="45712" rIns="91424" bIns="45712" rtlCol="0"/>
          <a:lstStyle>
            <a:lvl1pPr algn="r">
              <a:defRPr sz="1200"/>
            </a:lvl1pPr>
          </a:lstStyle>
          <a:p>
            <a:fld id="{BA67A11F-5E12-4F5D-B616-FA876190FE3B}" type="datetimeFigureOut">
              <a:rPr lang="en-US" smtClean="0"/>
              <a:t>5/23/2023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24" tIns="45712" rIns="91424" bIns="45712" rtlCol="0" anchor="ctr"/>
          <a:lstStyle/>
          <a:p>
            <a:endParaRPr lang="en-US"/>
          </a:p>
        </p:txBody>
      </p:sp>
      <p:sp>
        <p:nvSpPr>
          <p:cNvPr id="5" name="Notes Placeholder 4"/>
          <p:cNvSpPr>
            <a:spLocks noGrp="1"/>
          </p:cNvSpPr>
          <p:nvPr>
            <p:ph type="body" sz="quarter" idx="3"/>
          </p:nvPr>
        </p:nvSpPr>
        <p:spPr>
          <a:xfrm>
            <a:off x="680562" y="4785603"/>
            <a:ext cx="5444490" cy="3915489"/>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9445171"/>
            <a:ext cx="2949099" cy="498932"/>
          </a:xfrm>
          <a:prstGeom prst="rect">
            <a:avLst/>
          </a:prstGeom>
        </p:spPr>
        <p:txBody>
          <a:bodyPr vert="horz" lIns="91424" tIns="45712" rIns="91424"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54944" y="9445171"/>
            <a:ext cx="2949099" cy="498932"/>
          </a:xfrm>
          <a:prstGeom prst="rect">
            <a:avLst/>
          </a:prstGeom>
        </p:spPr>
        <p:txBody>
          <a:bodyPr vert="horz" lIns="91424" tIns="45712" rIns="91424" bIns="45712" rtlCol="0" anchor="b"/>
          <a:lstStyle>
            <a:lvl1pPr algn="r">
              <a:defRPr sz="1200"/>
            </a:lvl1pPr>
          </a:lstStyle>
          <a:p>
            <a:fld id="{5721DE55-DE28-4B0C-B0BF-D16B6193222E}" type="slidenum">
              <a:rPr lang="en-US" smtClean="0"/>
              <a:t>‹#›</a:t>
            </a:fld>
            <a:endParaRPr lang="en-US"/>
          </a:p>
        </p:txBody>
      </p:sp>
    </p:spTree>
    <p:extLst>
      <p:ext uri="{BB962C8B-B14F-4D97-AF65-F5344CB8AC3E}">
        <p14:creationId xmlns:p14="http://schemas.microsoft.com/office/powerpoint/2010/main" val="417946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narrate the disclaimer points in slide. </a:t>
            </a:r>
          </a:p>
          <a:p>
            <a:r>
              <a:rPr lang="en-US" sz="1200" kern="1200" dirty="0">
                <a:solidFill>
                  <a:schemeClr val="tx1"/>
                </a:solidFill>
                <a:effectLst/>
                <a:latin typeface="+mn-lt"/>
                <a:ea typeface="+mn-ea"/>
                <a:cs typeface="+mn-cs"/>
              </a:rPr>
              <a:t> </a:t>
            </a:r>
          </a:p>
          <a:p>
            <a:pPr algn="r" rtl="1"/>
            <a:r>
              <a:rPr lang="ar-SA" sz="1200" kern="1200" dirty="0">
                <a:solidFill>
                  <a:schemeClr val="tx1"/>
                </a:solidFill>
                <a:effectLst/>
                <a:latin typeface="+mn-lt"/>
                <a:ea typeface="+mn-ea"/>
                <a:cs typeface="+mn-cs"/>
              </a:rPr>
              <a:t>تم إعداد هذا العرض المرئي من قبل بنك مسقط (ش.م.ع.ع) بناءً على معلومات متاحة للجمهور و منشورة مسبقاً، علماً بأن هذا العرض هو للنقاش و تبادل المعلومات فقط و لا يعتبر دعوة أو تشجيع للاستثمار في البنك او لشراء أي منتجات أو خدمات أو أسهم أو سندات، أو لاتخاذ أي قرارات استثمارية.</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21DE55-DE28-4B0C-B0BF-D16B6193222E}" type="slidenum">
              <a:rPr lang="en-US" smtClean="0"/>
              <a:t>2</a:t>
            </a:fld>
            <a:endParaRPr lang="en-US"/>
          </a:p>
        </p:txBody>
      </p:sp>
    </p:spTree>
    <p:extLst>
      <p:ext uri="{BB962C8B-B14F-4D97-AF65-F5344CB8AC3E}">
        <p14:creationId xmlns:p14="http://schemas.microsoft.com/office/powerpoint/2010/main" val="193480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1DE55-DE28-4B0C-B0BF-D16B6193222E}" type="slidenum">
              <a:rPr lang="en-US" smtClean="0"/>
              <a:pPr/>
              <a:t>12</a:t>
            </a:fld>
            <a:endParaRPr lang="en-US"/>
          </a:p>
        </p:txBody>
      </p:sp>
    </p:spTree>
    <p:extLst>
      <p:ext uri="{BB962C8B-B14F-4D97-AF65-F5344CB8AC3E}">
        <p14:creationId xmlns:p14="http://schemas.microsoft.com/office/powerpoint/2010/main" val="163629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239">
              <a:defRPr/>
            </a:pPr>
            <a:fld id="{5721DE55-DE28-4B0C-B0BF-D16B6193222E}" type="slidenum">
              <a:rPr lang="en-US">
                <a:solidFill>
                  <a:prstClr val="black"/>
                </a:solidFill>
                <a:latin typeface="Calibri"/>
              </a:rPr>
              <a:pPr defTabSz="914239">
                <a:defRPr/>
              </a:pPr>
              <a:t>13</a:t>
            </a:fld>
            <a:endParaRPr lang="en-US">
              <a:solidFill>
                <a:prstClr val="black"/>
              </a:solidFill>
              <a:latin typeface="Calibri"/>
            </a:endParaRPr>
          </a:p>
        </p:txBody>
      </p:sp>
    </p:spTree>
    <p:extLst>
      <p:ext uri="{BB962C8B-B14F-4D97-AF65-F5344CB8AC3E}">
        <p14:creationId xmlns:p14="http://schemas.microsoft.com/office/powerpoint/2010/main" val="365013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21DE55-DE28-4B0C-B0BF-D16B6193222E}" type="slidenum">
              <a:rPr lang="en-US" smtClean="0"/>
              <a:t>14</a:t>
            </a:fld>
            <a:endParaRPr lang="en-US"/>
          </a:p>
        </p:txBody>
      </p:sp>
    </p:spTree>
    <p:extLst>
      <p:ext uri="{BB962C8B-B14F-4D97-AF65-F5344CB8AC3E}">
        <p14:creationId xmlns:p14="http://schemas.microsoft.com/office/powerpoint/2010/main" val="142654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1DE55-DE28-4B0C-B0BF-D16B6193222E}" type="slidenum">
              <a:rPr lang="en-US" smtClean="0"/>
              <a:t>15</a:t>
            </a:fld>
            <a:endParaRPr lang="en-US"/>
          </a:p>
        </p:txBody>
      </p:sp>
    </p:spTree>
    <p:extLst>
      <p:ext uri="{BB962C8B-B14F-4D97-AF65-F5344CB8AC3E}">
        <p14:creationId xmlns:p14="http://schemas.microsoft.com/office/powerpoint/2010/main" val="305934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39">
              <a:defRPr/>
            </a:pPr>
            <a:fld id="{5721DE55-DE28-4B0C-B0BF-D16B6193222E}" type="slidenum">
              <a:rPr lang="en-US">
                <a:solidFill>
                  <a:prstClr val="black"/>
                </a:solidFill>
                <a:latin typeface="Calibri"/>
              </a:rPr>
              <a:pPr defTabSz="914239">
                <a:defRPr/>
              </a:pPr>
              <a:t>16</a:t>
            </a:fld>
            <a:endParaRPr lang="en-US">
              <a:solidFill>
                <a:prstClr val="black"/>
              </a:solidFill>
              <a:latin typeface="Calibri"/>
            </a:endParaRPr>
          </a:p>
        </p:txBody>
      </p:sp>
    </p:spTree>
    <p:extLst>
      <p:ext uri="{BB962C8B-B14F-4D97-AF65-F5344CB8AC3E}">
        <p14:creationId xmlns:p14="http://schemas.microsoft.com/office/powerpoint/2010/main" val="251995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1243013"/>
            <a:ext cx="5967412" cy="33575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239">
              <a:defRPr/>
            </a:pPr>
            <a:fld id="{5721DE55-DE28-4B0C-B0BF-D16B6193222E}" type="slidenum">
              <a:rPr lang="en-US">
                <a:solidFill>
                  <a:prstClr val="black"/>
                </a:solidFill>
                <a:latin typeface="Calibri"/>
              </a:rPr>
              <a:pPr defTabSz="914239">
                <a:defRPr/>
              </a:pPr>
              <a:t>17</a:t>
            </a:fld>
            <a:endParaRPr lang="en-US">
              <a:solidFill>
                <a:prstClr val="black"/>
              </a:solidFill>
              <a:latin typeface="Calibri"/>
            </a:endParaRPr>
          </a:p>
        </p:txBody>
      </p:sp>
    </p:spTree>
    <p:extLst>
      <p:ext uri="{BB962C8B-B14F-4D97-AF65-F5344CB8AC3E}">
        <p14:creationId xmlns:p14="http://schemas.microsoft.com/office/powerpoint/2010/main" val="156582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1243013"/>
            <a:ext cx="5967412" cy="33575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239">
              <a:defRPr/>
            </a:pPr>
            <a:fld id="{5721DE55-DE28-4B0C-B0BF-D16B6193222E}" type="slidenum">
              <a:rPr lang="en-US">
                <a:solidFill>
                  <a:prstClr val="black"/>
                </a:solidFill>
                <a:latin typeface="Calibri"/>
              </a:rPr>
              <a:pPr defTabSz="914239">
                <a:defRPr/>
              </a:pPr>
              <a:t>18</a:t>
            </a:fld>
            <a:endParaRPr lang="en-US">
              <a:solidFill>
                <a:prstClr val="black"/>
              </a:solidFill>
              <a:latin typeface="Calibri"/>
            </a:endParaRPr>
          </a:p>
        </p:txBody>
      </p:sp>
    </p:spTree>
    <p:extLst>
      <p:ext uri="{BB962C8B-B14F-4D97-AF65-F5344CB8AC3E}">
        <p14:creationId xmlns:p14="http://schemas.microsoft.com/office/powerpoint/2010/main" val="540184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1243013"/>
            <a:ext cx="5967412" cy="3357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39">
              <a:defRPr/>
            </a:pPr>
            <a:fld id="{5721DE55-DE28-4B0C-B0BF-D16B6193222E}" type="slidenum">
              <a:rPr lang="en-US">
                <a:solidFill>
                  <a:prstClr val="black"/>
                </a:solidFill>
                <a:latin typeface="Calibri"/>
              </a:rPr>
              <a:pPr defTabSz="914239">
                <a:defRPr/>
              </a:pPr>
              <a:t>19</a:t>
            </a:fld>
            <a:endParaRPr lang="en-US">
              <a:solidFill>
                <a:prstClr val="black"/>
              </a:solidFill>
              <a:latin typeface="Calibri"/>
            </a:endParaRPr>
          </a:p>
        </p:txBody>
      </p:sp>
    </p:spTree>
    <p:extLst>
      <p:ext uri="{BB962C8B-B14F-4D97-AF65-F5344CB8AC3E}">
        <p14:creationId xmlns:p14="http://schemas.microsoft.com/office/powerpoint/2010/main" val="416388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1243013"/>
            <a:ext cx="5967412" cy="33575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239">
              <a:defRPr/>
            </a:pPr>
            <a:fld id="{5721DE55-DE28-4B0C-B0BF-D16B6193222E}" type="slidenum">
              <a:rPr lang="en-US">
                <a:solidFill>
                  <a:prstClr val="black"/>
                </a:solidFill>
                <a:latin typeface="Calibri"/>
              </a:rPr>
              <a:pPr defTabSz="914239">
                <a:defRPr/>
              </a:pPr>
              <a:t>20</a:t>
            </a:fld>
            <a:endParaRPr lang="en-US">
              <a:solidFill>
                <a:prstClr val="black"/>
              </a:solidFill>
              <a:latin typeface="Calibri"/>
            </a:endParaRPr>
          </a:p>
        </p:txBody>
      </p:sp>
    </p:spTree>
    <p:extLst>
      <p:ext uri="{BB962C8B-B14F-4D97-AF65-F5344CB8AC3E}">
        <p14:creationId xmlns:p14="http://schemas.microsoft.com/office/powerpoint/2010/main" val="673368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70BA86F-AE9C-4D9F-97C6-165C819B2B7C}"/>
              </a:ext>
            </a:extLst>
          </p:cNvPr>
          <p:cNvSpPr>
            <a:spLocks noGrp="1" noRot="1" noChangeAspect="1" noTextEdit="1"/>
          </p:cNvSpPr>
          <p:nvPr>
            <p:ph type="sldImg"/>
          </p:nvPr>
        </p:nvSpPr>
        <p:spPr>
          <a:xfrm>
            <a:off x="26988" y="709613"/>
            <a:ext cx="6321425" cy="3556000"/>
          </a:xfrm>
        </p:spPr>
      </p:sp>
      <p:sp>
        <p:nvSpPr>
          <p:cNvPr id="46083" name="Notes Placeholder 2">
            <a:extLst>
              <a:ext uri="{FF2B5EF4-FFF2-40B4-BE49-F238E27FC236}">
                <a16:creationId xmlns:a16="http://schemas.microsoft.com/office/drawing/2014/main" id="{DA8A47E4-B16A-48EE-AB79-12EBEF3FBA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cs typeface="Calibri" panose="020F0502020204030204" pitchFamily="34" charset="0"/>
            </a:endParaRPr>
          </a:p>
        </p:txBody>
      </p:sp>
      <p:sp>
        <p:nvSpPr>
          <p:cNvPr id="46084" name="Slide Number Placeholder 3">
            <a:extLst>
              <a:ext uri="{FF2B5EF4-FFF2-40B4-BE49-F238E27FC236}">
                <a16:creationId xmlns:a16="http://schemas.microsoft.com/office/drawing/2014/main" id="{0F7633B8-321C-422C-B759-0467D0BC5AC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Tahoma" panose="020B0604030504040204" pitchFamily="34" charset="0"/>
                <a:sym typeface="Calibri" panose="020F0502020204030204" pitchFamily="34" charset="0"/>
              </a:defRPr>
            </a:lvl1pPr>
            <a:lvl2pPr marL="742819" indent="-285700">
              <a:defRPr>
                <a:solidFill>
                  <a:srgbClr val="000000"/>
                </a:solidFill>
                <a:latin typeface="Calibri" panose="020F0502020204030204" pitchFamily="34" charset="0"/>
                <a:cs typeface="Tahoma" panose="020B0604030504040204" pitchFamily="34" charset="0"/>
                <a:sym typeface="Calibri" panose="020F0502020204030204" pitchFamily="34" charset="0"/>
              </a:defRPr>
            </a:lvl2pPr>
            <a:lvl3pPr marL="1142798" indent="-228559">
              <a:defRPr>
                <a:solidFill>
                  <a:srgbClr val="000000"/>
                </a:solidFill>
                <a:latin typeface="Calibri" panose="020F0502020204030204" pitchFamily="34" charset="0"/>
                <a:cs typeface="Tahoma" panose="020B0604030504040204" pitchFamily="34" charset="0"/>
                <a:sym typeface="Calibri" panose="020F0502020204030204" pitchFamily="34" charset="0"/>
              </a:defRPr>
            </a:lvl3pPr>
            <a:lvl4pPr marL="1599918" indent="-228559">
              <a:defRPr>
                <a:solidFill>
                  <a:srgbClr val="000000"/>
                </a:solidFill>
                <a:latin typeface="Calibri" panose="020F0502020204030204" pitchFamily="34" charset="0"/>
                <a:cs typeface="Tahoma" panose="020B0604030504040204" pitchFamily="34" charset="0"/>
                <a:sym typeface="Calibri" panose="020F0502020204030204" pitchFamily="34" charset="0"/>
              </a:defRPr>
            </a:lvl4pPr>
            <a:lvl5pPr marL="2057038" indent="-228559">
              <a:defRPr>
                <a:solidFill>
                  <a:srgbClr val="000000"/>
                </a:solidFill>
                <a:latin typeface="Calibri" panose="020F0502020204030204" pitchFamily="34" charset="0"/>
                <a:cs typeface="Tahoma" panose="020B0604030504040204" pitchFamily="34" charset="0"/>
                <a:sym typeface="Calibri" panose="020F0502020204030204" pitchFamily="34" charset="0"/>
              </a:defRPr>
            </a:lvl5pPr>
            <a:lvl6pPr marL="2514157" indent="-228559" eaLnBrk="0" fontAlgn="base" hangingPunct="0">
              <a:spcBef>
                <a:spcPct val="0"/>
              </a:spcBef>
              <a:spcAft>
                <a:spcPct val="0"/>
              </a:spcAft>
              <a:defRPr>
                <a:solidFill>
                  <a:srgbClr val="000000"/>
                </a:solidFill>
                <a:latin typeface="Calibri" panose="020F0502020204030204" pitchFamily="34" charset="0"/>
                <a:cs typeface="Tahoma" panose="020B0604030504040204" pitchFamily="34" charset="0"/>
                <a:sym typeface="Calibri" panose="020F0502020204030204" pitchFamily="34" charset="0"/>
              </a:defRPr>
            </a:lvl6pPr>
            <a:lvl7pPr marL="2971277" indent="-228559" eaLnBrk="0" fontAlgn="base" hangingPunct="0">
              <a:spcBef>
                <a:spcPct val="0"/>
              </a:spcBef>
              <a:spcAft>
                <a:spcPct val="0"/>
              </a:spcAft>
              <a:defRPr>
                <a:solidFill>
                  <a:srgbClr val="000000"/>
                </a:solidFill>
                <a:latin typeface="Calibri" panose="020F0502020204030204" pitchFamily="34" charset="0"/>
                <a:cs typeface="Tahoma" panose="020B0604030504040204" pitchFamily="34" charset="0"/>
                <a:sym typeface="Calibri" panose="020F0502020204030204" pitchFamily="34" charset="0"/>
              </a:defRPr>
            </a:lvl7pPr>
            <a:lvl8pPr marL="3428395" indent="-228559" eaLnBrk="0" fontAlgn="base" hangingPunct="0">
              <a:spcBef>
                <a:spcPct val="0"/>
              </a:spcBef>
              <a:spcAft>
                <a:spcPct val="0"/>
              </a:spcAft>
              <a:defRPr>
                <a:solidFill>
                  <a:srgbClr val="000000"/>
                </a:solidFill>
                <a:latin typeface="Calibri" panose="020F0502020204030204" pitchFamily="34" charset="0"/>
                <a:cs typeface="Tahoma" panose="020B0604030504040204" pitchFamily="34" charset="0"/>
                <a:sym typeface="Calibri" panose="020F0502020204030204" pitchFamily="34" charset="0"/>
              </a:defRPr>
            </a:lvl8pPr>
            <a:lvl9pPr marL="3885515" indent="-228559" eaLnBrk="0" fontAlgn="base" hangingPunct="0">
              <a:spcBef>
                <a:spcPct val="0"/>
              </a:spcBef>
              <a:spcAft>
                <a:spcPct val="0"/>
              </a:spcAft>
              <a:defRPr>
                <a:solidFill>
                  <a:srgbClr val="000000"/>
                </a:solidFill>
                <a:latin typeface="Calibri" panose="020F0502020204030204" pitchFamily="34" charset="0"/>
                <a:cs typeface="Tahoma" panose="020B0604030504040204" pitchFamily="34" charset="0"/>
                <a:sym typeface="Calibri" panose="020F0502020204030204" pitchFamily="34" charset="0"/>
              </a:defRPr>
            </a:lvl9pPr>
          </a:lstStyle>
          <a:p>
            <a:pPr defTabSz="914239">
              <a:defRPr/>
            </a:pPr>
            <a:fld id="{1F1D87AC-BDCF-4F4A-8C48-9516AF6584A0}" type="slidenum">
              <a:rPr lang="en-US" altLang="en-US"/>
              <a:pPr defTabSz="914239">
                <a:defRPr/>
              </a:pPr>
              <a:t>21</a:t>
            </a:fld>
            <a:endParaRPr lang="en-US" altLang="en-US"/>
          </a:p>
        </p:txBody>
      </p:sp>
    </p:spTree>
    <p:extLst>
      <p:ext uri="{BB962C8B-B14F-4D97-AF65-F5344CB8AC3E}">
        <p14:creationId xmlns:p14="http://schemas.microsoft.com/office/powerpoint/2010/main" val="180319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21DE55-DE28-4B0C-B0BF-D16B6193222E}" type="slidenum">
              <a:rPr lang="en-US" smtClean="0"/>
              <a:t>4</a:t>
            </a:fld>
            <a:endParaRPr lang="en-US"/>
          </a:p>
        </p:txBody>
      </p:sp>
    </p:spTree>
    <p:extLst>
      <p:ext uri="{BB962C8B-B14F-4D97-AF65-F5344CB8AC3E}">
        <p14:creationId xmlns:p14="http://schemas.microsoft.com/office/powerpoint/2010/main" val="2618905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21DE55-DE28-4B0C-B0BF-D16B6193222E}" type="slidenum">
              <a:rPr lang="en-US" smtClean="0"/>
              <a:t>22</a:t>
            </a:fld>
            <a:endParaRPr lang="en-US"/>
          </a:p>
        </p:txBody>
      </p:sp>
    </p:spTree>
    <p:extLst>
      <p:ext uri="{BB962C8B-B14F-4D97-AF65-F5344CB8AC3E}">
        <p14:creationId xmlns:p14="http://schemas.microsoft.com/office/powerpoint/2010/main" val="358580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39">
              <a:defRPr/>
            </a:pPr>
            <a:fld id="{5721DE55-DE28-4B0C-B0BF-D16B6193222E}" type="slidenum">
              <a:rPr lang="en-US">
                <a:solidFill>
                  <a:prstClr val="black"/>
                </a:solidFill>
                <a:latin typeface="Calibri"/>
              </a:rPr>
              <a:pPr defTabSz="914239">
                <a:defRPr/>
              </a:pPr>
              <a:t>23</a:t>
            </a:fld>
            <a:endParaRPr lang="en-US">
              <a:solidFill>
                <a:prstClr val="black"/>
              </a:solidFill>
              <a:latin typeface="Calibri"/>
            </a:endParaRPr>
          </a:p>
        </p:txBody>
      </p:sp>
    </p:spTree>
    <p:extLst>
      <p:ext uri="{BB962C8B-B14F-4D97-AF65-F5344CB8AC3E}">
        <p14:creationId xmlns:p14="http://schemas.microsoft.com/office/powerpoint/2010/main" val="2496864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1243013"/>
            <a:ext cx="5967412" cy="3357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39">
              <a:defRPr/>
            </a:pPr>
            <a:fld id="{5721DE55-DE28-4B0C-B0BF-D16B6193222E}" type="slidenum">
              <a:rPr lang="en-US">
                <a:solidFill>
                  <a:prstClr val="black"/>
                </a:solidFill>
                <a:latin typeface="Calibri"/>
              </a:rPr>
              <a:pPr defTabSz="914239">
                <a:defRPr/>
              </a:pPr>
              <a:t>24</a:t>
            </a:fld>
            <a:endParaRPr lang="en-US">
              <a:solidFill>
                <a:prstClr val="black"/>
              </a:solidFill>
              <a:latin typeface="Calibri"/>
            </a:endParaRPr>
          </a:p>
        </p:txBody>
      </p:sp>
    </p:spTree>
    <p:extLst>
      <p:ext uri="{BB962C8B-B14F-4D97-AF65-F5344CB8AC3E}">
        <p14:creationId xmlns:p14="http://schemas.microsoft.com/office/powerpoint/2010/main" val="787922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1243013"/>
            <a:ext cx="5967412" cy="3357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39">
              <a:defRPr/>
            </a:pPr>
            <a:fld id="{5721DE55-DE28-4B0C-B0BF-D16B6193222E}" type="slidenum">
              <a:rPr lang="en-US">
                <a:solidFill>
                  <a:prstClr val="black"/>
                </a:solidFill>
                <a:latin typeface="Calibri"/>
              </a:rPr>
              <a:pPr defTabSz="914239">
                <a:defRPr/>
              </a:pPr>
              <a:t>25</a:t>
            </a:fld>
            <a:endParaRPr lang="en-US">
              <a:solidFill>
                <a:prstClr val="black"/>
              </a:solidFill>
              <a:latin typeface="Calibri"/>
            </a:endParaRPr>
          </a:p>
        </p:txBody>
      </p:sp>
    </p:spTree>
    <p:extLst>
      <p:ext uri="{BB962C8B-B14F-4D97-AF65-F5344CB8AC3E}">
        <p14:creationId xmlns:p14="http://schemas.microsoft.com/office/powerpoint/2010/main" val="673611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00" y="1195388"/>
            <a:ext cx="5741988" cy="3230562"/>
          </a:xfrm>
        </p:spPr>
      </p:sp>
      <p:sp>
        <p:nvSpPr>
          <p:cNvPr id="3" name="Notes Placeholder 2"/>
          <p:cNvSpPr>
            <a:spLocks noGrp="1"/>
          </p:cNvSpPr>
          <p:nvPr>
            <p:ph type="body" idx="1"/>
          </p:nvPr>
        </p:nvSpPr>
        <p:spPr/>
        <p:txBody>
          <a:bodyPr/>
          <a:lstStyle/>
          <a:p>
            <a:r>
              <a:rPr lang="en-US" dirty="0"/>
              <a:t>In this slide, we talk about the funding and liquidity situation of the Bank.</a:t>
            </a:r>
          </a:p>
          <a:p>
            <a:endParaRPr lang="en-US" dirty="0"/>
          </a:p>
          <a:p>
            <a:r>
              <a:rPr lang="en-US" dirty="0"/>
              <a:t>The Bank has a well-balanced funding mix with around 70% of the funding coming from customer deposits and the balance through interbank borrowings and equity. This has been a stable position for the last few years.</a:t>
            </a:r>
          </a:p>
          <a:p>
            <a:endParaRPr lang="en-US" dirty="0"/>
          </a:p>
          <a:p>
            <a:r>
              <a:rPr lang="en-US" dirty="0"/>
              <a:t>The Bank continues to hold high level of liquid assets over the last 5 years. These assets are in the form of very high-quality liquid assets. </a:t>
            </a:r>
          </a:p>
          <a:p>
            <a:endParaRPr lang="en-US" dirty="0"/>
          </a:p>
          <a:p>
            <a:r>
              <a:rPr lang="en-US" dirty="0"/>
              <a:t>As mentioned earlier, the Bank’s capital position is one of the highest among Omani peers, and one of the strongest among GCC peers as well. </a:t>
            </a:r>
          </a:p>
          <a:p>
            <a:endParaRPr lang="en-US" dirty="0"/>
          </a:p>
          <a:p>
            <a:r>
              <a:rPr lang="en-US" dirty="0"/>
              <a:t>The capital position is largely driven by core equity capital along with retained profits after paying healthy dividends over the last many years. </a:t>
            </a:r>
            <a:endParaRPr lang="ar-OM" dirty="0"/>
          </a:p>
          <a:p>
            <a:endParaRPr lang="ar-OM" dirty="0"/>
          </a:p>
          <a:p>
            <a:endParaRPr lang="ar-OM" dirty="0"/>
          </a:p>
          <a:p>
            <a:pPr algn="r" rtl="1"/>
            <a:r>
              <a:rPr lang="ar-SA" dirty="0"/>
              <a:t>يتمتع البنك بمزيج تمويل متوازن حيث يأتي حوالي </a:t>
            </a:r>
            <a:r>
              <a:rPr lang="en-US" dirty="0"/>
              <a:t>70</a:t>
            </a:r>
            <a:r>
              <a:rPr lang="ar-SA" dirty="0"/>
              <a:t>٪ من التمويل من ودائع العملاء والمتبقي من خلال الاقتراض بين البنوك وحقوق الملكية</a:t>
            </a:r>
            <a:r>
              <a:rPr lang="ar-OM" dirty="0"/>
              <a:t>.</a:t>
            </a:r>
            <a:r>
              <a:rPr lang="en-US" dirty="0"/>
              <a:t> </a:t>
            </a:r>
            <a:r>
              <a:rPr lang="ar-SA" dirty="0"/>
              <a:t>لقد كان هذا الوضع مستقرًا خلال السنوات القليلة الماضية</a:t>
            </a:r>
            <a:r>
              <a:rPr lang="en-US" dirty="0"/>
              <a:t>.</a:t>
            </a:r>
          </a:p>
          <a:p>
            <a:pPr algn="r" rtl="1"/>
            <a:r>
              <a:rPr lang="en-US" dirty="0"/>
              <a:t> </a:t>
            </a:r>
          </a:p>
          <a:p>
            <a:pPr algn="r" rtl="1"/>
            <a:r>
              <a:rPr lang="ar-SA" dirty="0"/>
              <a:t>استمر البنك في الاحتفاظ بمستوى عالٍ من الأصول السائلة في السنوات الخمس الماضية</a:t>
            </a:r>
            <a:r>
              <a:rPr lang="en-US" dirty="0"/>
              <a:t>. </a:t>
            </a:r>
            <a:r>
              <a:rPr lang="en-US" dirty="0" err="1"/>
              <a:t>تعتبر</a:t>
            </a:r>
            <a:r>
              <a:rPr lang="en-US" dirty="0"/>
              <a:t> </a:t>
            </a:r>
            <a:r>
              <a:rPr lang="ar-SA" dirty="0"/>
              <a:t>هذه الأصول أصولاً سائلة عالية الجودة</a:t>
            </a:r>
            <a:r>
              <a:rPr lang="en-US" dirty="0"/>
              <a:t>.</a:t>
            </a:r>
          </a:p>
          <a:p>
            <a:pPr algn="r" rtl="1"/>
            <a:r>
              <a:rPr lang="en-US" dirty="0"/>
              <a:t> </a:t>
            </a:r>
          </a:p>
          <a:p>
            <a:pPr algn="r" rtl="1"/>
            <a:r>
              <a:rPr lang="ar-SA" dirty="0"/>
              <a:t>كما ذكرنا سابقًا، يعتبر مركز رأس المال للبنك من أعلى المراكز بين أقرانه العمانيين وأحد الأقوى بين أقرانه في دول مجلس التعاون الخليجي</a:t>
            </a:r>
            <a:r>
              <a:rPr lang="ar-OM" dirty="0"/>
              <a:t>.</a:t>
            </a:r>
            <a:endParaRPr lang="en-US" dirty="0"/>
          </a:p>
          <a:p>
            <a:endParaRPr lang="en-US" dirty="0"/>
          </a:p>
        </p:txBody>
      </p:sp>
      <p:sp>
        <p:nvSpPr>
          <p:cNvPr id="4" name="Slide Number Placeholder 3"/>
          <p:cNvSpPr>
            <a:spLocks noGrp="1"/>
          </p:cNvSpPr>
          <p:nvPr>
            <p:ph type="sldNum" sz="quarter" idx="10"/>
          </p:nvPr>
        </p:nvSpPr>
        <p:spPr/>
        <p:txBody>
          <a:bodyPr/>
          <a:lstStyle/>
          <a:p>
            <a:pPr defTabSz="914239">
              <a:defRPr/>
            </a:pPr>
            <a:fld id="{5721DE55-DE28-4B0C-B0BF-D16B6193222E}" type="slidenum">
              <a:rPr lang="en-US">
                <a:solidFill>
                  <a:prstClr val="black"/>
                </a:solidFill>
                <a:latin typeface="Calibri"/>
              </a:rPr>
              <a:pPr defTabSz="914239">
                <a:defRPr/>
              </a:pPr>
              <a:t>26</a:t>
            </a:fld>
            <a:endParaRPr lang="en-US">
              <a:solidFill>
                <a:prstClr val="black"/>
              </a:solidFill>
              <a:latin typeface="Calibri"/>
            </a:endParaRPr>
          </a:p>
        </p:txBody>
      </p:sp>
    </p:spTree>
    <p:extLst>
      <p:ext uri="{BB962C8B-B14F-4D97-AF65-F5344CB8AC3E}">
        <p14:creationId xmlns:p14="http://schemas.microsoft.com/office/powerpoint/2010/main" val="2579467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DE55-DE28-4B0C-B0BF-D16B6193222E}" type="slidenum">
              <a:rPr lang="en-US" smtClean="0"/>
              <a:pPr/>
              <a:t>27</a:t>
            </a:fld>
            <a:endParaRPr lang="en-US"/>
          </a:p>
        </p:txBody>
      </p:sp>
    </p:spTree>
    <p:extLst>
      <p:ext uri="{BB962C8B-B14F-4D97-AF65-F5344CB8AC3E}">
        <p14:creationId xmlns:p14="http://schemas.microsoft.com/office/powerpoint/2010/main" val="1002938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DE55-DE28-4B0C-B0BF-D16B6193222E}" type="slidenum">
              <a:rPr lang="en-US" smtClean="0"/>
              <a:pPr/>
              <a:t>28</a:t>
            </a:fld>
            <a:endParaRPr lang="en-US"/>
          </a:p>
        </p:txBody>
      </p:sp>
    </p:spTree>
    <p:extLst>
      <p:ext uri="{BB962C8B-B14F-4D97-AF65-F5344CB8AC3E}">
        <p14:creationId xmlns:p14="http://schemas.microsoft.com/office/powerpoint/2010/main" val="2447911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DE55-DE28-4B0C-B0BF-D16B6193222E}" type="slidenum">
              <a:rPr lang="en-US" smtClean="0"/>
              <a:pPr/>
              <a:t>29</a:t>
            </a:fld>
            <a:endParaRPr lang="en-US"/>
          </a:p>
        </p:txBody>
      </p:sp>
    </p:spTree>
    <p:extLst>
      <p:ext uri="{BB962C8B-B14F-4D97-AF65-F5344CB8AC3E}">
        <p14:creationId xmlns:p14="http://schemas.microsoft.com/office/powerpoint/2010/main" val="1517841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21DE55-DE28-4B0C-B0BF-D16B6193222E}" type="slidenum">
              <a:rPr lang="en-US" smtClean="0"/>
              <a:t>30</a:t>
            </a:fld>
            <a:endParaRPr lang="en-US"/>
          </a:p>
        </p:txBody>
      </p:sp>
    </p:spTree>
    <p:extLst>
      <p:ext uri="{BB962C8B-B14F-4D97-AF65-F5344CB8AC3E}">
        <p14:creationId xmlns:p14="http://schemas.microsoft.com/office/powerpoint/2010/main" val="213704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DE55-DE28-4B0C-B0BF-D16B6193222E}" type="slidenum">
              <a:rPr lang="en-US" smtClean="0"/>
              <a:pPr/>
              <a:t>5</a:t>
            </a:fld>
            <a:endParaRPr lang="en-US"/>
          </a:p>
        </p:txBody>
      </p:sp>
    </p:spTree>
    <p:extLst>
      <p:ext uri="{BB962C8B-B14F-4D97-AF65-F5344CB8AC3E}">
        <p14:creationId xmlns:p14="http://schemas.microsoft.com/office/powerpoint/2010/main" val="371418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DE55-DE28-4B0C-B0BF-D16B6193222E}" type="slidenum">
              <a:rPr lang="en-US" smtClean="0"/>
              <a:pPr/>
              <a:t>6</a:t>
            </a:fld>
            <a:endParaRPr lang="en-US"/>
          </a:p>
        </p:txBody>
      </p:sp>
    </p:spTree>
    <p:extLst>
      <p:ext uri="{BB962C8B-B14F-4D97-AF65-F5344CB8AC3E}">
        <p14:creationId xmlns:p14="http://schemas.microsoft.com/office/powerpoint/2010/main" val="414327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21DE55-DE28-4B0C-B0BF-D16B6193222E}" type="slidenum">
              <a:rPr lang="en-US" smtClean="0"/>
              <a:t>7</a:t>
            </a:fld>
            <a:endParaRPr lang="en-US"/>
          </a:p>
        </p:txBody>
      </p:sp>
    </p:spTree>
    <p:extLst>
      <p:ext uri="{BB962C8B-B14F-4D97-AF65-F5344CB8AC3E}">
        <p14:creationId xmlns:p14="http://schemas.microsoft.com/office/powerpoint/2010/main" val="400606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Oman’s economy has been resilient in the last 5 years despite lower oil prices. This was possible as the Govt. of Oman had taken a number of measures to support and diversify the economy. </a:t>
            </a:r>
          </a:p>
          <a:p>
            <a:endPar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r>
              <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Such initiatives focus on sectors like Manufacturing, Tourism, Logistics, Agriculture and Fisheries was reinforced. </a:t>
            </a:r>
          </a:p>
          <a:p>
            <a:endPar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r>
              <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To enable and grow these sectors, a number of initiatives including changing and introducing of new legislation and promoting Foreign Direct Investments (FDI) into Oman have been taken by the government. </a:t>
            </a:r>
          </a:p>
          <a:p>
            <a:endPar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r>
              <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Due to the recovery of oil prices and strong financial measures, Oman’s growth prospects remain promising. </a:t>
            </a:r>
          </a:p>
          <a:p>
            <a:endPar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r>
              <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The Medium Term Fiscal Plan and Oman Vision 2040 further provide a firm positive anchor in this direction. </a:t>
            </a:r>
          </a:p>
          <a:p>
            <a:endPar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r>
              <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Budget 22 is seen as a growth positive expansionary budget. It clearly focuses on large investment layouts, covering a wide number of projects across variety of core sectors supporting the economy. Expanding public-private partnership projects are the key focus areas of the government as proposed in the budget. </a:t>
            </a:r>
          </a:p>
          <a:p>
            <a:endPar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r>
              <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With oil prices at elevated levels, against an earlier-expected fiscal deficit, government is likely to generate a significant surplus due to stronger growth in oil and gas revenues. Quarters 3 &amp; 4 of 2022 will see a further increase in the prevailing positive business momentum. </a:t>
            </a:r>
          </a:p>
          <a:p>
            <a:endPar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r>
              <a:rPr lang="en-US"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The year 2022 is expected to see a GDP growth rate of 4.4% year on year</a:t>
            </a:r>
            <a:endParaRPr lang="ar-OM"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endParaRPr lang="ar-OM"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algn="r" rtl="0"/>
            <a:r>
              <a:rPr lang="ar-SA" sz="800" kern="1200" dirty="0">
                <a:solidFill>
                  <a:srgbClr val="C00000"/>
                </a:solidFill>
                <a:effectLst/>
                <a:latin typeface="+mn-lt"/>
                <a:ea typeface="+mn-ea"/>
                <a:cs typeface="+mn-cs"/>
              </a:rPr>
              <a:t>كان الاقتصاد العماني محتفظاً بقوته في السنوات الخمس الماضية على الرغم من انخفاض أسعار</a:t>
            </a:r>
            <a:r>
              <a:rPr lang="ar-OM" sz="800" kern="1200" baseline="0" dirty="0">
                <a:solidFill>
                  <a:srgbClr val="C00000"/>
                </a:solidFill>
                <a:effectLst/>
                <a:latin typeface="+mn-lt"/>
                <a:ea typeface="+mn-ea"/>
                <a:cs typeface="+mn-cs"/>
              </a:rPr>
              <a:t> </a:t>
            </a:r>
            <a:r>
              <a:rPr lang="ar-SA" sz="800" kern="1200" dirty="0">
                <a:solidFill>
                  <a:srgbClr val="C00000"/>
                </a:solidFill>
                <a:effectLst/>
                <a:latin typeface="+mn-lt"/>
                <a:ea typeface="+mn-ea"/>
                <a:cs typeface="+mn-cs"/>
              </a:rPr>
              <a:t>النفط</a:t>
            </a:r>
            <a:r>
              <a:rPr lang="ar-OM" sz="800" kern="1200" dirty="0">
                <a:solidFill>
                  <a:srgbClr val="C00000"/>
                </a:solidFill>
                <a:effectLst/>
                <a:latin typeface="+mn-lt"/>
                <a:ea typeface="+mn-ea"/>
                <a:cs typeface="+mn-cs"/>
              </a:rPr>
              <a:t>.</a:t>
            </a:r>
            <a:r>
              <a:rPr lang="ar-OM" sz="800" kern="1200" baseline="0" dirty="0">
                <a:solidFill>
                  <a:srgbClr val="C00000"/>
                </a:solidFill>
                <a:effectLst/>
                <a:latin typeface="+mn-lt"/>
                <a:ea typeface="+mn-ea"/>
                <a:cs typeface="+mn-cs"/>
              </a:rPr>
              <a:t> </a:t>
            </a:r>
            <a:r>
              <a:rPr lang="ar-SA" sz="800" kern="1200" dirty="0">
                <a:solidFill>
                  <a:srgbClr val="C00000"/>
                </a:solidFill>
                <a:effectLst/>
                <a:latin typeface="+mn-lt"/>
                <a:ea typeface="+mn-ea"/>
                <a:cs typeface="+mn-cs"/>
              </a:rPr>
              <a:t>ويرجع ذلك للمبادرات الي إتخذتها السلطنة لدعم وتنويع الاقتصا</a:t>
            </a:r>
            <a:r>
              <a:rPr lang="ar-OM" sz="800" kern="1200" dirty="0">
                <a:solidFill>
                  <a:srgbClr val="C00000"/>
                </a:solidFill>
                <a:effectLst/>
                <a:latin typeface="+mn-lt"/>
                <a:ea typeface="+mn-ea"/>
                <a:cs typeface="+mn-cs"/>
              </a:rPr>
              <a:t>د.</a:t>
            </a:r>
          </a:p>
          <a:p>
            <a:pPr algn="l" rtl="1"/>
            <a:r>
              <a:rPr lang="en-US" sz="800" kern="1200" dirty="0">
                <a:solidFill>
                  <a:srgbClr val="C00000"/>
                </a:solidFill>
                <a:effectLst/>
                <a:latin typeface="+mn-lt"/>
                <a:ea typeface="+mn-ea"/>
                <a:cs typeface="+mn-cs"/>
              </a:rPr>
              <a:t> </a:t>
            </a:r>
          </a:p>
          <a:p>
            <a:pPr algn="r" rtl="1"/>
            <a:r>
              <a:rPr lang="ar-SA" sz="800" kern="1200" dirty="0">
                <a:solidFill>
                  <a:srgbClr val="C00000"/>
                </a:solidFill>
                <a:effectLst/>
                <a:latin typeface="+mn-lt"/>
                <a:ea typeface="+mn-ea"/>
                <a:cs typeface="+mn-cs"/>
              </a:rPr>
              <a:t>وتشمل هذه المبادرات التركيز على البرنامج الوطني لتعزيز وتنويع الاقتصاد  الذي يتم من خلاله التركيز على قطاعات مثل التصنيع والسياحة والخدمات اللوجستية والزراعة والثروة السمكية</a:t>
            </a:r>
            <a:r>
              <a:rPr lang="ar-OM" sz="800" kern="1200" dirty="0">
                <a:solidFill>
                  <a:srgbClr val="C00000"/>
                </a:solidFill>
                <a:effectLst/>
                <a:latin typeface="+mn-lt"/>
                <a:ea typeface="+mn-ea"/>
                <a:cs typeface="+mn-cs"/>
              </a:rPr>
              <a:t>.</a:t>
            </a:r>
            <a:r>
              <a:rPr lang="en-US" sz="800" kern="1200" dirty="0">
                <a:solidFill>
                  <a:srgbClr val="C00000"/>
                </a:solidFill>
                <a:effectLst/>
                <a:latin typeface="+mn-lt"/>
                <a:ea typeface="+mn-ea"/>
                <a:cs typeface="+mn-cs"/>
              </a:rPr>
              <a:t> </a:t>
            </a:r>
            <a:r>
              <a:rPr lang="ar-SA" sz="800" kern="1200" dirty="0">
                <a:solidFill>
                  <a:srgbClr val="C00000"/>
                </a:solidFill>
                <a:effectLst/>
                <a:latin typeface="+mn-lt"/>
                <a:ea typeface="+mn-ea"/>
                <a:cs typeface="+mn-cs"/>
              </a:rPr>
              <a:t>لتمكين هذه القطاعات وتنميتها، </a:t>
            </a:r>
            <a:r>
              <a:rPr lang="ar-OM" sz="800" kern="1200" dirty="0">
                <a:solidFill>
                  <a:srgbClr val="C00000"/>
                </a:solidFill>
                <a:effectLst/>
                <a:latin typeface="+mn-lt"/>
                <a:ea typeface="+mn-ea"/>
                <a:cs typeface="+mn-cs"/>
              </a:rPr>
              <a:t>و</a:t>
            </a:r>
            <a:r>
              <a:rPr lang="ar-SA" sz="800" kern="1200" dirty="0">
                <a:solidFill>
                  <a:srgbClr val="C00000"/>
                </a:solidFill>
                <a:effectLst/>
                <a:latin typeface="+mn-lt"/>
                <a:ea typeface="+mn-ea"/>
                <a:cs typeface="+mn-cs"/>
              </a:rPr>
              <a:t>هناك عدد من التشريعات والقوانين الجديدة التي</a:t>
            </a:r>
            <a:r>
              <a:rPr lang="en-US" sz="800" kern="1200" baseline="0" dirty="0">
                <a:solidFill>
                  <a:srgbClr val="C00000"/>
                </a:solidFill>
                <a:effectLst/>
                <a:latin typeface="+mn-lt"/>
                <a:ea typeface="+mn-ea"/>
                <a:cs typeface="+mn-cs"/>
              </a:rPr>
              <a:t> </a:t>
            </a:r>
            <a:r>
              <a:rPr lang="ar-OM" sz="800" kern="1200" baseline="0" dirty="0">
                <a:solidFill>
                  <a:srgbClr val="C00000"/>
                </a:solidFill>
                <a:effectLst/>
                <a:latin typeface="+mn-lt"/>
                <a:ea typeface="+mn-ea"/>
                <a:cs typeface="+mn-cs"/>
              </a:rPr>
              <a:t> تهدف إلى</a:t>
            </a:r>
            <a:r>
              <a:rPr lang="ar-SA" sz="800" kern="1200" dirty="0">
                <a:solidFill>
                  <a:srgbClr val="C00000"/>
                </a:solidFill>
                <a:effectLst/>
                <a:latin typeface="+mn-lt"/>
                <a:ea typeface="+mn-ea"/>
                <a:cs typeface="+mn-cs"/>
              </a:rPr>
              <a:t> تحفيز الاستثمار الأجنبي المباشر في عمان</a:t>
            </a:r>
            <a:r>
              <a:rPr lang="en-US" sz="800" kern="1200" dirty="0">
                <a:solidFill>
                  <a:srgbClr val="C00000"/>
                </a:solidFill>
                <a:effectLst/>
                <a:latin typeface="+mn-lt"/>
                <a:ea typeface="+mn-ea"/>
                <a:cs typeface="+mn-cs"/>
              </a:rPr>
              <a:t>.</a:t>
            </a:r>
          </a:p>
          <a:p>
            <a:pPr algn="l" rtl="1"/>
            <a:r>
              <a:rPr lang="en-US" sz="800" kern="1200" dirty="0">
                <a:solidFill>
                  <a:srgbClr val="C00000"/>
                </a:solidFill>
                <a:effectLst/>
                <a:latin typeface="+mn-lt"/>
                <a:ea typeface="+mn-ea"/>
                <a:cs typeface="+mn-cs"/>
              </a:rPr>
              <a:t> </a:t>
            </a:r>
          </a:p>
          <a:p>
            <a:pPr algn="r" rtl="1"/>
            <a:r>
              <a:rPr lang="en-US" sz="800" kern="1200" dirty="0">
                <a:solidFill>
                  <a:srgbClr val="C00000"/>
                </a:solidFill>
                <a:effectLst/>
                <a:latin typeface="+mn-lt"/>
                <a:ea typeface="+mn-ea"/>
                <a:cs typeface="+mn-cs"/>
              </a:rPr>
              <a:t> </a:t>
            </a:r>
            <a:r>
              <a:rPr lang="ar-SA" sz="800" kern="1200" dirty="0">
                <a:solidFill>
                  <a:srgbClr val="C00000"/>
                </a:solidFill>
                <a:effectLst/>
                <a:latin typeface="+mn-lt"/>
                <a:ea typeface="+mn-ea"/>
                <a:cs typeface="+mn-cs"/>
              </a:rPr>
              <a:t>نظرا لتعافي أسعار النفط</a:t>
            </a:r>
            <a:r>
              <a:rPr lang="ar-OM" sz="800" kern="1200" dirty="0">
                <a:solidFill>
                  <a:srgbClr val="C00000"/>
                </a:solidFill>
                <a:effectLst/>
                <a:latin typeface="+mn-lt"/>
                <a:ea typeface="+mn-ea"/>
                <a:cs typeface="+mn-cs"/>
              </a:rPr>
              <a:t>،</a:t>
            </a:r>
            <a:r>
              <a:rPr lang="ar-SA" sz="800" kern="1200" dirty="0">
                <a:solidFill>
                  <a:srgbClr val="C00000"/>
                </a:solidFill>
                <a:effectLst/>
                <a:latin typeface="+mn-lt"/>
                <a:ea typeface="+mn-ea"/>
                <a:cs typeface="+mn-cs"/>
              </a:rPr>
              <a:t> وحملات التطعيم على الصعيد الوطني والإجراءات المالية و الاقتصادية التي تم اتخاذها</a:t>
            </a:r>
            <a:r>
              <a:rPr lang="en-US" sz="800" kern="1200" dirty="0">
                <a:solidFill>
                  <a:srgbClr val="C00000"/>
                </a:solidFill>
                <a:effectLst/>
                <a:latin typeface="+mn-lt"/>
                <a:ea typeface="+mn-ea"/>
                <a:cs typeface="+mn-cs"/>
              </a:rPr>
              <a:t> </a:t>
            </a:r>
            <a:r>
              <a:rPr lang="ar-OM" sz="800" kern="1200" dirty="0">
                <a:solidFill>
                  <a:srgbClr val="C00000"/>
                </a:solidFill>
                <a:effectLst/>
                <a:latin typeface="+mn-lt"/>
                <a:ea typeface="+mn-ea"/>
                <a:cs typeface="+mn-cs"/>
              </a:rPr>
              <a:t>و</a:t>
            </a:r>
            <a:r>
              <a:rPr lang="ar-SA" sz="800" kern="1200" dirty="0">
                <a:solidFill>
                  <a:srgbClr val="C00000"/>
                </a:solidFill>
                <a:effectLst/>
                <a:latin typeface="+mn-lt"/>
                <a:ea typeface="+mn-ea"/>
                <a:cs typeface="+mn-cs"/>
              </a:rPr>
              <a:t> تستمر آفاق النمو في عمان.</a:t>
            </a:r>
            <a:endParaRPr lang="en-US" sz="800" kern="1200" dirty="0">
              <a:solidFill>
                <a:srgbClr val="C00000"/>
              </a:solidFill>
              <a:effectLst/>
              <a:latin typeface="+mn-lt"/>
              <a:ea typeface="+mn-ea"/>
              <a:cs typeface="+mn-cs"/>
            </a:endParaRPr>
          </a:p>
          <a:p>
            <a:pPr algn="l" rtl="1"/>
            <a:r>
              <a:rPr lang="en-US" sz="800" kern="1200" dirty="0">
                <a:solidFill>
                  <a:srgbClr val="C00000"/>
                </a:solidFill>
                <a:effectLst/>
                <a:latin typeface="+mn-lt"/>
                <a:ea typeface="+mn-ea"/>
                <a:cs typeface="+mn-cs"/>
              </a:rPr>
              <a:t> </a:t>
            </a:r>
          </a:p>
          <a:p>
            <a:pPr algn="r" rtl="1"/>
            <a:r>
              <a:rPr lang="ar-OM" sz="800" kern="1200" dirty="0">
                <a:solidFill>
                  <a:srgbClr val="C00000"/>
                </a:solidFill>
                <a:effectLst/>
                <a:latin typeface="+mn-lt"/>
                <a:ea typeface="+mn-ea"/>
                <a:cs typeface="+mn-cs"/>
              </a:rPr>
              <a:t>و كذلك</a:t>
            </a:r>
            <a:r>
              <a:rPr lang="ar-OM" sz="800" kern="1200" baseline="0" dirty="0">
                <a:solidFill>
                  <a:srgbClr val="C00000"/>
                </a:solidFill>
                <a:effectLst/>
                <a:latin typeface="+mn-lt"/>
                <a:ea typeface="+mn-ea"/>
                <a:cs typeface="+mn-cs"/>
              </a:rPr>
              <a:t> </a:t>
            </a:r>
            <a:r>
              <a:rPr lang="ar-SA" sz="800" kern="1200" dirty="0">
                <a:solidFill>
                  <a:srgbClr val="C00000"/>
                </a:solidFill>
                <a:effectLst/>
                <a:latin typeface="+mn-lt"/>
                <a:ea typeface="+mn-ea"/>
                <a:cs typeface="+mn-cs"/>
              </a:rPr>
              <a:t>توفر الخطة المالية متوسطة المدى ورؤية عمان 2040 ركيزة إيجابية في هذا الاتجاه.</a:t>
            </a:r>
            <a:endParaRPr lang="en-US" sz="800" kern="1200" dirty="0">
              <a:solidFill>
                <a:srgbClr val="C00000"/>
              </a:solidFill>
              <a:effectLst/>
              <a:latin typeface="+mn-lt"/>
              <a:ea typeface="+mn-ea"/>
              <a:cs typeface="+mn-cs"/>
            </a:endParaRPr>
          </a:p>
          <a:p>
            <a:pPr algn="l" rtl="1"/>
            <a:r>
              <a:rPr lang="en-US" sz="800" kern="1200" dirty="0">
                <a:solidFill>
                  <a:srgbClr val="C00000"/>
                </a:solidFill>
                <a:effectLst/>
                <a:latin typeface="+mn-lt"/>
                <a:ea typeface="+mn-ea"/>
                <a:cs typeface="+mn-cs"/>
              </a:rPr>
              <a:t> </a:t>
            </a:r>
          </a:p>
          <a:p>
            <a:pPr algn="r" rtl="1"/>
            <a:r>
              <a:rPr lang="ar-OM" sz="800" kern="1200" dirty="0">
                <a:solidFill>
                  <a:srgbClr val="C00000"/>
                </a:solidFill>
                <a:effectLst/>
                <a:latin typeface="+mn-lt"/>
                <a:ea typeface="+mn-ea"/>
                <a:cs typeface="+mn-cs"/>
              </a:rPr>
              <a:t>تعبر</a:t>
            </a:r>
            <a:r>
              <a:rPr lang="ar-OM" sz="800" kern="1200" baseline="0" dirty="0">
                <a:solidFill>
                  <a:srgbClr val="C00000"/>
                </a:solidFill>
                <a:effectLst/>
                <a:latin typeface="+mn-lt"/>
                <a:ea typeface="+mn-ea"/>
                <a:cs typeface="+mn-cs"/>
              </a:rPr>
              <a:t> </a:t>
            </a:r>
            <a:r>
              <a:rPr lang="ar-SA" sz="800" kern="1200" dirty="0">
                <a:solidFill>
                  <a:srgbClr val="C00000"/>
                </a:solidFill>
                <a:effectLst/>
                <a:latin typeface="+mn-lt"/>
                <a:ea typeface="+mn-ea"/>
                <a:cs typeface="+mn-cs"/>
              </a:rPr>
              <a:t>ميزانية</a:t>
            </a:r>
            <a:r>
              <a:rPr lang="ar-OM" sz="800" kern="1200" dirty="0">
                <a:solidFill>
                  <a:srgbClr val="C00000"/>
                </a:solidFill>
                <a:effectLst/>
                <a:latin typeface="+mn-lt"/>
                <a:ea typeface="+mn-ea"/>
                <a:cs typeface="+mn-cs"/>
              </a:rPr>
              <a:t> الدوله لعام</a:t>
            </a:r>
            <a:r>
              <a:rPr lang="ar-SA" sz="800" kern="1200" dirty="0">
                <a:solidFill>
                  <a:srgbClr val="C00000"/>
                </a:solidFill>
                <a:effectLst/>
                <a:latin typeface="+mn-lt"/>
                <a:ea typeface="+mn-ea"/>
                <a:cs typeface="+mn-cs"/>
              </a:rPr>
              <a:t> 2022 على أنها ميزانية إيجابية</a:t>
            </a:r>
            <a:r>
              <a:rPr lang="ar-OM" sz="800" kern="1200" dirty="0">
                <a:solidFill>
                  <a:srgbClr val="C00000"/>
                </a:solidFill>
                <a:effectLst/>
                <a:latin typeface="+mn-lt"/>
                <a:ea typeface="+mn-ea"/>
                <a:cs typeface="+mn-cs"/>
              </a:rPr>
              <a:t> داعمة</a:t>
            </a:r>
            <a:r>
              <a:rPr lang="ar-SA" sz="800" kern="1200" dirty="0">
                <a:solidFill>
                  <a:srgbClr val="C00000"/>
                </a:solidFill>
                <a:effectLst/>
                <a:latin typeface="+mn-lt"/>
                <a:ea typeface="+mn-ea"/>
                <a:cs typeface="+mn-cs"/>
              </a:rPr>
              <a:t> للنمو </a:t>
            </a:r>
            <a:r>
              <a:rPr lang="ar-OM" sz="800" kern="1200" dirty="0">
                <a:solidFill>
                  <a:srgbClr val="C00000"/>
                </a:solidFill>
                <a:effectLst/>
                <a:latin typeface="+mn-lt"/>
                <a:ea typeface="+mn-ea"/>
                <a:cs typeface="+mn-cs"/>
              </a:rPr>
              <a:t>و</a:t>
            </a:r>
            <a:r>
              <a:rPr lang="ar-SA" sz="800" kern="1200" dirty="0">
                <a:solidFill>
                  <a:srgbClr val="C00000"/>
                </a:solidFill>
                <a:effectLst/>
                <a:latin typeface="+mn-lt"/>
                <a:ea typeface="+mn-ea"/>
                <a:cs typeface="+mn-cs"/>
              </a:rPr>
              <a:t>أنها تركز على مخططات استثمارية كبيرة و تغطي عددًا كبيرًا من المشاريع عبر مجموعة متنوعة من القطاعات الأساسية التي تدعم الاقتصاد</a:t>
            </a:r>
            <a:r>
              <a:rPr lang="ar-OM" sz="800" kern="1200" baseline="0" dirty="0">
                <a:solidFill>
                  <a:srgbClr val="C00000"/>
                </a:solidFill>
                <a:effectLst/>
                <a:latin typeface="+mn-lt"/>
                <a:ea typeface="+mn-ea"/>
                <a:cs typeface="+mn-cs"/>
              </a:rPr>
              <a:t> </a:t>
            </a:r>
            <a:r>
              <a:rPr lang="ar-SA" sz="800" kern="1200" dirty="0">
                <a:solidFill>
                  <a:srgbClr val="C00000"/>
                </a:solidFill>
                <a:effectLst/>
                <a:latin typeface="+mn-lt"/>
                <a:ea typeface="+mn-ea"/>
                <a:cs typeface="+mn-cs"/>
              </a:rPr>
              <a:t>وتوسيع مشاريع الشراكة بين القطاعين العام والخاص.</a:t>
            </a:r>
            <a:endParaRPr lang="ar-OM" sz="800" kern="1200" dirty="0">
              <a:solidFill>
                <a:srgbClr val="C00000"/>
              </a:solidFill>
              <a:effectLst/>
              <a:latin typeface="+mn-lt"/>
              <a:ea typeface="+mn-ea"/>
              <a:cs typeface="+mn-cs"/>
            </a:endParaRPr>
          </a:p>
          <a:p>
            <a:pPr algn="r" rtl="1"/>
            <a:endParaRPr lang="ar-OM" sz="800" kern="1200" dirty="0">
              <a:solidFill>
                <a:srgbClr val="C00000"/>
              </a:solidFill>
              <a:effectLst/>
              <a:latin typeface="+mn-lt"/>
              <a:ea typeface="+mn-ea"/>
              <a:cs typeface="+mn-cs"/>
            </a:endParaRPr>
          </a:p>
          <a:p>
            <a:pPr algn="r" rtl="1"/>
            <a:r>
              <a:rPr lang="en-US" sz="800" kern="1200" dirty="0">
                <a:solidFill>
                  <a:srgbClr val="C00000"/>
                </a:solidFill>
                <a:effectLst/>
                <a:latin typeface="+mn-lt"/>
                <a:ea typeface="+mn-ea"/>
                <a:cs typeface="+mn-cs"/>
              </a:rPr>
              <a:t> </a:t>
            </a:r>
            <a:r>
              <a:rPr lang="ar-SA" sz="800" kern="1200" dirty="0">
                <a:solidFill>
                  <a:srgbClr val="C00000"/>
                </a:solidFill>
                <a:effectLst/>
                <a:latin typeface="+mn-lt"/>
                <a:ea typeface="+mn-ea"/>
                <a:cs typeface="+mn-cs"/>
              </a:rPr>
              <a:t>ومع ارتفاع أسعار النفط، من المتوقع أن تحقق الدولة فائضًا كبيرًا بسبب النمو القوي من عائدات النفط والغاز. </a:t>
            </a:r>
            <a:r>
              <a:rPr lang="ar-OM" sz="800" kern="1200" dirty="0">
                <a:solidFill>
                  <a:srgbClr val="C00000"/>
                </a:solidFill>
                <a:effectLst/>
                <a:latin typeface="+mn-lt"/>
                <a:ea typeface="+mn-ea"/>
                <a:cs typeface="+mn-cs"/>
              </a:rPr>
              <a:t>ولذلك نتوقع</a:t>
            </a:r>
            <a:r>
              <a:rPr lang="ar-OM" sz="800" kern="1200" baseline="0" dirty="0">
                <a:solidFill>
                  <a:srgbClr val="C00000"/>
                </a:solidFill>
                <a:effectLst/>
                <a:latin typeface="+mn-lt"/>
                <a:ea typeface="+mn-ea"/>
                <a:cs typeface="+mn-cs"/>
              </a:rPr>
              <a:t> ان</a:t>
            </a:r>
            <a:r>
              <a:rPr lang="ar-SA" sz="800" kern="1200" dirty="0">
                <a:solidFill>
                  <a:srgbClr val="C00000"/>
                </a:solidFill>
                <a:effectLst/>
                <a:latin typeface="+mn-lt"/>
                <a:ea typeface="+mn-ea"/>
                <a:cs typeface="+mn-cs"/>
              </a:rPr>
              <a:t> الربعان الثالث والرابع من عام 2022 </a:t>
            </a:r>
            <a:r>
              <a:rPr lang="ar-OM" sz="800" kern="1200" dirty="0">
                <a:solidFill>
                  <a:srgbClr val="C00000"/>
                </a:solidFill>
                <a:effectLst/>
                <a:latin typeface="+mn-lt"/>
                <a:ea typeface="+mn-ea"/>
                <a:cs typeface="+mn-cs"/>
              </a:rPr>
              <a:t>سيكون</a:t>
            </a:r>
            <a:r>
              <a:rPr lang="ar-OM" sz="800" kern="1200" baseline="0" dirty="0">
                <a:solidFill>
                  <a:srgbClr val="C00000"/>
                </a:solidFill>
                <a:effectLst/>
                <a:latin typeface="+mn-lt"/>
                <a:ea typeface="+mn-ea"/>
                <a:cs typeface="+mn-cs"/>
              </a:rPr>
              <a:t> </a:t>
            </a:r>
            <a:r>
              <a:rPr lang="ar-SA" sz="800" kern="1200" dirty="0">
                <a:solidFill>
                  <a:srgbClr val="C00000"/>
                </a:solidFill>
                <a:effectLst/>
                <a:latin typeface="+mn-lt"/>
                <a:ea typeface="+mn-ea"/>
                <a:cs typeface="+mn-cs"/>
              </a:rPr>
              <a:t>نمواً إيجابياً في الأعمال.</a:t>
            </a:r>
            <a:r>
              <a:rPr lang="en-US" sz="800" dirty="0">
                <a:solidFill>
                  <a:srgbClr val="C00000"/>
                </a:solidFill>
                <a:effectLst/>
              </a:rPr>
              <a:t> </a:t>
            </a:r>
            <a:endParaRPr lang="ar-OM" sz="800" dirty="0">
              <a:solidFill>
                <a:srgbClr val="C00000"/>
              </a:solidFill>
              <a:effectLst/>
            </a:endParaRPr>
          </a:p>
          <a:p>
            <a:pPr algn="r" rtl="1"/>
            <a:r>
              <a:rPr lang="ar-SA" sz="800" kern="1200" dirty="0">
                <a:solidFill>
                  <a:srgbClr val="C00000"/>
                </a:solidFill>
                <a:effectLst/>
                <a:latin typeface="+mn-lt"/>
                <a:ea typeface="+mn-ea"/>
                <a:cs typeface="+mn-cs"/>
              </a:rPr>
              <a:t> </a:t>
            </a:r>
            <a:endParaRPr lang="en-US" sz="800" kern="1200" dirty="0">
              <a:solidFill>
                <a:srgbClr val="C00000"/>
              </a:solidFill>
              <a:effectLst/>
              <a:latin typeface="+mn-lt"/>
              <a:ea typeface="+mn-ea"/>
              <a:cs typeface="+mn-cs"/>
            </a:endParaRPr>
          </a:p>
          <a:p>
            <a:pPr algn="r" rtl="1"/>
            <a:r>
              <a:rPr lang="ar-OM" sz="800" kern="1200" dirty="0">
                <a:solidFill>
                  <a:srgbClr val="C00000"/>
                </a:solidFill>
                <a:effectLst/>
                <a:latin typeface="+mn-lt"/>
                <a:ea typeface="+mn-ea"/>
                <a:cs typeface="+mn-cs"/>
              </a:rPr>
              <a:t>و</a:t>
            </a:r>
            <a:r>
              <a:rPr lang="ar-SA" sz="800" kern="1200" dirty="0">
                <a:solidFill>
                  <a:srgbClr val="C00000"/>
                </a:solidFill>
                <a:effectLst/>
                <a:latin typeface="+mn-lt"/>
                <a:ea typeface="+mn-ea"/>
                <a:cs typeface="+mn-cs"/>
              </a:rPr>
              <a:t>من المتوقع ان يشهد الناتج المحلي الإجمالي نمواً بنسبة 5% خلال العام 2022 على أساس سنوي.</a:t>
            </a:r>
            <a:endParaRPr lang="en-US" sz="800" kern="1200" dirty="0">
              <a:solidFill>
                <a:srgbClr val="C00000"/>
              </a:solidFill>
              <a:effectLst/>
              <a:latin typeface="+mn-lt"/>
              <a:ea typeface="+mn-ea"/>
              <a:cs typeface="+mn-cs"/>
            </a:endParaRPr>
          </a:p>
          <a:p>
            <a:endParaRPr lang="ar-OM" sz="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5721DE55-DE28-4B0C-B0BF-D16B6193222E}" type="slidenum">
              <a:rPr lang="en-US" smtClean="0"/>
              <a:t>8</a:t>
            </a:fld>
            <a:endParaRPr lang="en-US"/>
          </a:p>
        </p:txBody>
      </p:sp>
    </p:spTree>
    <p:extLst>
      <p:ext uri="{BB962C8B-B14F-4D97-AF65-F5344CB8AC3E}">
        <p14:creationId xmlns:p14="http://schemas.microsoft.com/office/powerpoint/2010/main" val="118259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21DE55-DE28-4B0C-B0BF-D16B6193222E}" type="slidenum">
              <a:rPr lang="en-US" smtClean="0"/>
              <a:pPr/>
              <a:t>9</a:t>
            </a:fld>
            <a:endParaRPr lang="en-US" dirty="0"/>
          </a:p>
        </p:txBody>
      </p:sp>
    </p:spTree>
    <p:extLst>
      <p:ext uri="{BB962C8B-B14F-4D97-AF65-F5344CB8AC3E}">
        <p14:creationId xmlns:p14="http://schemas.microsoft.com/office/powerpoint/2010/main" val="388742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1DE55-DE28-4B0C-B0BF-D16B6193222E}" type="slidenum">
              <a:rPr lang="en-US" smtClean="0"/>
              <a:pPr/>
              <a:t>10</a:t>
            </a:fld>
            <a:endParaRPr lang="en-US"/>
          </a:p>
        </p:txBody>
      </p:sp>
    </p:spTree>
    <p:extLst>
      <p:ext uri="{BB962C8B-B14F-4D97-AF65-F5344CB8AC3E}">
        <p14:creationId xmlns:p14="http://schemas.microsoft.com/office/powerpoint/2010/main" val="325742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1DE55-DE28-4B0C-B0BF-D16B6193222E}" type="slidenum">
              <a:rPr lang="en-US" smtClean="0"/>
              <a:pPr/>
              <a:t>11</a:t>
            </a:fld>
            <a:endParaRPr lang="en-US"/>
          </a:p>
        </p:txBody>
      </p:sp>
    </p:spTree>
    <p:extLst>
      <p:ext uri="{BB962C8B-B14F-4D97-AF65-F5344CB8AC3E}">
        <p14:creationId xmlns:p14="http://schemas.microsoft.com/office/powerpoint/2010/main" val="183402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4A57-3628-684D-9519-614AE576B650}"/>
              </a:ext>
            </a:extLst>
          </p:cNvPr>
          <p:cNvSpPr>
            <a:spLocks noGrp="1"/>
          </p:cNvSpPr>
          <p:nvPr>
            <p:ph type="title"/>
          </p:nvPr>
        </p:nvSpPr>
        <p:spPr>
          <a:xfrm>
            <a:off x="693234" y="1513700"/>
            <a:ext cx="10515600" cy="1325563"/>
          </a:xfrm>
          <a:prstGeom prst="rect">
            <a:avLst/>
          </a:prstGeom>
        </p:spPr>
        <p:txBody>
          <a:bodyPr/>
          <a:lstStyle>
            <a:lvl1pPr>
              <a:defRPr>
                <a:solidFill>
                  <a:srgbClr val="E52F36"/>
                </a:solidFill>
                <a:latin typeface="+mj-lt"/>
              </a:defRPr>
            </a:lvl1pPr>
          </a:lstStyle>
          <a:p>
            <a:r>
              <a:rPr lang="en-US" dirty="0"/>
              <a:t>Click to edit Master title style</a:t>
            </a:r>
          </a:p>
        </p:txBody>
      </p:sp>
      <p:sp>
        <p:nvSpPr>
          <p:cNvPr id="4" name="Date Placeholder 3">
            <a:extLst>
              <a:ext uri="{FF2B5EF4-FFF2-40B4-BE49-F238E27FC236}">
                <a16:creationId xmlns:a16="http://schemas.microsoft.com/office/drawing/2014/main" id="{86E3814D-E82B-444B-B528-E3E7AE608AC6}"/>
              </a:ext>
            </a:extLst>
          </p:cNvPr>
          <p:cNvSpPr>
            <a:spLocks noGrp="1"/>
          </p:cNvSpPr>
          <p:nvPr>
            <p:ph type="dt" sz="half" idx="11"/>
          </p:nvPr>
        </p:nvSpPr>
        <p:spPr/>
        <p:txBody>
          <a:bodyPr/>
          <a:lstStyle/>
          <a:p>
            <a:fld id="{4DB325D4-2189-40FB-A54A-4FC3FACCF6C5}" type="datetime5">
              <a:rPr lang="en-US" smtClean="0"/>
              <a:t>23-May-23</a:t>
            </a:fld>
            <a:r>
              <a:rPr lang="en-US"/>
              <a:t> </a:t>
            </a:r>
            <a:endParaRPr lang="en-US" dirty="0"/>
          </a:p>
        </p:txBody>
      </p:sp>
      <p:sp>
        <p:nvSpPr>
          <p:cNvPr id="5" name="Footer Placeholder 1"/>
          <p:cNvSpPr>
            <a:spLocks noGrp="1"/>
          </p:cNvSpPr>
          <p:nvPr>
            <p:ph type="ftr" sz="quarter" idx="3"/>
          </p:nvPr>
        </p:nvSpPr>
        <p:spPr>
          <a:xfrm>
            <a:off x="1265028" y="6308536"/>
            <a:ext cx="4132472" cy="41027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0119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31BD47-AD94-4FA7-AF99-4E12D56AF04D}" type="datetime5">
              <a:rPr lang="en-US" smtClean="0"/>
              <a:t>23-May-23</a:t>
            </a:fld>
            <a:endParaRPr lang="en-US"/>
          </a:p>
        </p:txBody>
      </p:sp>
      <p:sp>
        <p:nvSpPr>
          <p:cNvPr id="5" name="Slide Number Placeholder 4"/>
          <p:cNvSpPr>
            <a:spLocks noGrp="1"/>
          </p:cNvSpPr>
          <p:nvPr>
            <p:ph type="sldNum" sz="quarter" idx="12"/>
          </p:nvPr>
        </p:nvSpPr>
        <p:spPr/>
        <p:txBody>
          <a:bodyPr/>
          <a:lstStyle/>
          <a:p>
            <a:fld id="{CEE22185-C951-4AA2-9409-2ADBB30BF027}" type="slidenum">
              <a:rPr lang="en-US" smtClean="0"/>
              <a:t>‹#›</a:t>
            </a:fld>
            <a:endParaRPr lang="en-US"/>
          </a:p>
        </p:txBody>
      </p:sp>
    </p:spTree>
    <p:extLst>
      <p:ext uri="{BB962C8B-B14F-4D97-AF65-F5344CB8AC3E}">
        <p14:creationId xmlns:p14="http://schemas.microsoft.com/office/powerpoint/2010/main" val="165715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6BB7F-CD0E-4F78-AB9D-A1E317EC9DA2}" type="datetime5">
              <a:rPr lang="en-US" smtClean="0"/>
              <a:t>23-May-23</a:t>
            </a:fld>
            <a:endParaRPr lang="en-US"/>
          </a:p>
        </p:txBody>
      </p:sp>
      <p:sp>
        <p:nvSpPr>
          <p:cNvPr id="4" name="Slide Number Placeholder 3"/>
          <p:cNvSpPr>
            <a:spLocks noGrp="1"/>
          </p:cNvSpPr>
          <p:nvPr>
            <p:ph type="sldNum" sz="quarter" idx="12"/>
          </p:nvPr>
        </p:nvSpPr>
        <p:spPr/>
        <p:txBody>
          <a:bodyPr/>
          <a:lstStyle/>
          <a:p>
            <a:fld id="{CEE22185-C951-4AA2-9409-2ADBB30BF027}" type="slidenum">
              <a:rPr lang="en-US" smtClean="0"/>
              <a:t>‹#›</a:t>
            </a:fld>
            <a:endParaRPr lang="en-US"/>
          </a:p>
        </p:txBody>
      </p:sp>
    </p:spTree>
    <p:extLst>
      <p:ext uri="{BB962C8B-B14F-4D97-AF65-F5344CB8AC3E}">
        <p14:creationId xmlns:p14="http://schemas.microsoft.com/office/powerpoint/2010/main" val="1551127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CB3E7-56BB-4AD6-9388-F43854B066E5}" type="datetime5">
              <a:rPr lang="en-US" smtClean="0"/>
              <a:t>23-May-23</a:t>
            </a:fld>
            <a:endParaRPr lang="en-US"/>
          </a:p>
        </p:txBody>
      </p:sp>
      <p:sp>
        <p:nvSpPr>
          <p:cNvPr id="7" name="Slide Number Placeholder 6"/>
          <p:cNvSpPr>
            <a:spLocks noGrp="1"/>
          </p:cNvSpPr>
          <p:nvPr>
            <p:ph type="sldNum" sz="quarter" idx="12"/>
          </p:nvPr>
        </p:nvSpPr>
        <p:spPr/>
        <p:txBody>
          <a:bodyPr/>
          <a:lstStyle/>
          <a:p>
            <a:fld id="{CEE22185-C951-4AA2-9409-2ADBB30BF027}" type="slidenum">
              <a:rPr lang="en-US" smtClean="0"/>
              <a:t>‹#›</a:t>
            </a:fld>
            <a:endParaRPr lang="en-US"/>
          </a:p>
        </p:txBody>
      </p:sp>
    </p:spTree>
    <p:extLst>
      <p:ext uri="{BB962C8B-B14F-4D97-AF65-F5344CB8AC3E}">
        <p14:creationId xmlns:p14="http://schemas.microsoft.com/office/powerpoint/2010/main" val="518389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3993B-16D6-4D9F-A1F1-A06DBE88ADE2}" type="datetime5">
              <a:rPr lang="en-US" smtClean="0"/>
              <a:t>23-May-23</a:t>
            </a:fld>
            <a:endParaRPr lang="en-US"/>
          </a:p>
        </p:txBody>
      </p:sp>
      <p:sp>
        <p:nvSpPr>
          <p:cNvPr id="7" name="Slide Number Placeholder 6"/>
          <p:cNvSpPr>
            <a:spLocks noGrp="1"/>
          </p:cNvSpPr>
          <p:nvPr>
            <p:ph type="sldNum" sz="quarter" idx="12"/>
          </p:nvPr>
        </p:nvSpPr>
        <p:spPr/>
        <p:txBody>
          <a:bodyPr/>
          <a:lstStyle/>
          <a:p>
            <a:fld id="{CEE22185-C951-4AA2-9409-2ADBB30BF027}" type="slidenum">
              <a:rPr lang="en-US" smtClean="0"/>
              <a:t>‹#›</a:t>
            </a:fld>
            <a:endParaRPr lang="en-US"/>
          </a:p>
        </p:txBody>
      </p:sp>
    </p:spTree>
    <p:extLst>
      <p:ext uri="{BB962C8B-B14F-4D97-AF65-F5344CB8AC3E}">
        <p14:creationId xmlns:p14="http://schemas.microsoft.com/office/powerpoint/2010/main" val="4179784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D547F-6D34-4923-B762-73B0BABB0364}" type="datetime5">
              <a:rPr lang="en-US" smtClean="0"/>
              <a:t>23-May-23</a:t>
            </a:fld>
            <a:endParaRPr lang="en-US"/>
          </a:p>
        </p:txBody>
      </p:sp>
      <p:sp>
        <p:nvSpPr>
          <p:cNvPr id="6" name="Slide Number Placeholder 5"/>
          <p:cNvSpPr>
            <a:spLocks noGrp="1"/>
          </p:cNvSpPr>
          <p:nvPr>
            <p:ph type="sldNum" sz="quarter" idx="12"/>
          </p:nvPr>
        </p:nvSpPr>
        <p:spPr/>
        <p:txBody>
          <a:bodyPr/>
          <a:lstStyle/>
          <a:p>
            <a:fld id="{CEE22185-C951-4AA2-9409-2ADBB30BF027}" type="slidenum">
              <a:rPr lang="en-US" smtClean="0"/>
              <a:t>‹#›</a:t>
            </a:fld>
            <a:endParaRPr lang="en-US"/>
          </a:p>
        </p:txBody>
      </p:sp>
    </p:spTree>
    <p:extLst>
      <p:ext uri="{BB962C8B-B14F-4D97-AF65-F5344CB8AC3E}">
        <p14:creationId xmlns:p14="http://schemas.microsoft.com/office/powerpoint/2010/main" val="173960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A430E-8986-4B2D-A7D2-881C3ED472DB}" type="datetime5">
              <a:rPr lang="en-US" smtClean="0"/>
              <a:t>23-May-23</a:t>
            </a:fld>
            <a:endParaRPr lang="en-US"/>
          </a:p>
        </p:txBody>
      </p:sp>
      <p:sp>
        <p:nvSpPr>
          <p:cNvPr id="6" name="Slide Number Placeholder 5"/>
          <p:cNvSpPr>
            <a:spLocks noGrp="1"/>
          </p:cNvSpPr>
          <p:nvPr>
            <p:ph type="sldNum" sz="quarter" idx="12"/>
          </p:nvPr>
        </p:nvSpPr>
        <p:spPr/>
        <p:txBody>
          <a:bodyPr/>
          <a:lstStyle/>
          <a:p>
            <a:fld id="{CEE22185-C951-4AA2-9409-2ADBB30BF027}" type="slidenum">
              <a:rPr lang="en-US" smtClean="0"/>
              <a:t>‹#›</a:t>
            </a:fld>
            <a:endParaRPr lang="en-US"/>
          </a:p>
        </p:txBody>
      </p:sp>
    </p:spTree>
    <p:extLst>
      <p:ext uri="{BB962C8B-B14F-4D97-AF65-F5344CB8AC3E}">
        <p14:creationId xmlns:p14="http://schemas.microsoft.com/office/powerpoint/2010/main" val="1384072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 y="2680"/>
            <a:ext cx="12178862" cy="6852639"/>
          </a:xfrm>
          <a:prstGeom prst="rect">
            <a:avLst/>
          </a:prstGeom>
        </p:spPr>
      </p:pic>
    </p:spTree>
    <p:extLst>
      <p:ext uri="{BB962C8B-B14F-4D97-AF65-F5344CB8AC3E}">
        <p14:creationId xmlns:p14="http://schemas.microsoft.com/office/powerpoint/2010/main" val="2768799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1"/>
          <p:cNvSpPr>
            <a:spLocks noGrp="1"/>
          </p:cNvSpPr>
          <p:nvPr>
            <p:ph type="title"/>
          </p:nvPr>
        </p:nvSpPr>
        <p:spPr bwMode="gray">
          <a:xfrm>
            <a:off x="562709" y="297646"/>
            <a:ext cx="11107849" cy="477054"/>
          </a:xfrm>
          <a:noFill/>
          <a:ln>
            <a:noFill/>
          </a:ln>
        </p:spPr>
        <p:txBody>
          <a:bodyPr vert="horz" wrap="square" lIns="0" tIns="45720" rIns="0" bIns="0" numCol="1" anchor="b" anchorCtr="0" compatLnSpc="1">
            <a:prstTxWarp prst="textNoShape">
              <a:avLst/>
            </a:prstTxWarp>
          </a:bodyPr>
          <a:lstStyle>
            <a:lvl1pPr>
              <a:defRPr lang="en-US" altLang="en-US" b="1" dirty="0">
                <a:solidFill>
                  <a:schemeClr val="tx1"/>
                </a:solidFill>
                <a:latin typeface="+mj-lt"/>
                <a:ea typeface="+mj-ea"/>
                <a:cs typeface="+mj-cs"/>
              </a:defRPr>
            </a:lvl1pPr>
          </a:lstStyle>
          <a:p>
            <a:pPr lvl="0" algn="l" rtl="0" eaLnBrk="0" fontAlgn="base" hangingPunct="0">
              <a:spcBef>
                <a:spcPct val="0"/>
              </a:spcBef>
              <a:spcAft>
                <a:spcPct val="0"/>
              </a:spcAft>
            </a:pPr>
            <a:r>
              <a:rPr lang="en-US" dirty="0"/>
              <a:t>Click to edit Master title style</a:t>
            </a:r>
          </a:p>
        </p:txBody>
      </p:sp>
    </p:spTree>
    <p:extLst>
      <p:ext uri="{BB962C8B-B14F-4D97-AF65-F5344CB8AC3E}">
        <p14:creationId xmlns:p14="http://schemas.microsoft.com/office/powerpoint/2010/main" val="105418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Slide (No Logo)">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E7DCE-A4ED-3D4D-B031-D8AB4733E9CA}"/>
              </a:ext>
            </a:extLst>
          </p:cNvPr>
          <p:cNvSpPr>
            <a:spLocks noGrp="1"/>
          </p:cNvSpPr>
          <p:nvPr>
            <p:ph type="title"/>
          </p:nvPr>
        </p:nvSpPr>
        <p:spPr>
          <a:xfrm>
            <a:off x="755072" y="2514559"/>
            <a:ext cx="10515600" cy="1325563"/>
          </a:xfrm>
          <a:prstGeom prst="rect">
            <a:avLst/>
          </a:prstGeom>
        </p:spPr>
        <p:txBody>
          <a:bodyPr/>
          <a:lstStyle>
            <a:lvl1pPr>
              <a:defRPr baseline="0">
                <a:solidFill>
                  <a:srgbClr val="E52F36"/>
                </a:solidFill>
                <a:latin typeface="+mn-lt"/>
              </a:defRPr>
            </a:lvl1pPr>
          </a:lstStyle>
          <a:p>
            <a:r>
              <a:rPr lang="en-US" dirty="0"/>
              <a:t>Click to edit Master title style</a:t>
            </a:r>
          </a:p>
        </p:txBody>
      </p:sp>
      <p:sp>
        <p:nvSpPr>
          <p:cNvPr id="8" name="Slide Number Placeholder 7">
            <a:extLst>
              <a:ext uri="{FF2B5EF4-FFF2-40B4-BE49-F238E27FC236}">
                <a16:creationId xmlns:a16="http://schemas.microsoft.com/office/drawing/2014/main" id="{0928D667-40ED-7E4E-A7C5-C9D9A5ED3483}"/>
              </a:ext>
            </a:extLst>
          </p:cNvPr>
          <p:cNvSpPr>
            <a:spLocks noGrp="1"/>
          </p:cNvSpPr>
          <p:nvPr>
            <p:ph type="sldNum" sz="quarter" idx="10"/>
          </p:nvPr>
        </p:nvSpPr>
        <p:spPr>
          <a:xfrm>
            <a:off x="379614" y="6345491"/>
            <a:ext cx="457200" cy="365125"/>
          </a:xfrm>
          <a:prstGeom prst="rect">
            <a:avLst/>
          </a:prstGeom>
        </p:spPr>
        <p:txBody>
          <a:bodyPr/>
          <a:lstStyle/>
          <a:p>
            <a:fld id="{B6667634-37D1-024B-A355-F63515485E19}" type="slidenum">
              <a:rPr lang="en-US" smtClean="0"/>
              <a:pPr/>
              <a:t>‹#›</a:t>
            </a:fld>
            <a:endParaRPr lang="en-US"/>
          </a:p>
        </p:txBody>
      </p:sp>
      <p:sp>
        <p:nvSpPr>
          <p:cNvPr id="9" name="Date Placeholder 8">
            <a:extLst>
              <a:ext uri="{FF2B5EF4-FFF2-40B4-BE49-F238E27FC236}">
                <a16:creationId xmlns:a16="http://schemas.microsoft.com/office/drawing/2014/main" id="{B1CDD43A-DA72-8640-B628-31F604D8E9AC}"/>
              </a:ext>
            </a:extLst>
          </p:cNvPr>
          <p:cNvSpPr>
            <a:spLocks noGrp="1"/>
          </p:cNvSpPr>
          <p:nvPr>
            <p:ph type="dt" sz="half" idx="11"/>
          </p:nvPr>
        </p:nvSpPr>
        <p:spPr/>
        <p:txBody>
          <a:bodyPr/>
          <a:lstStyle/>
          <a:p>
            <a:fld id="{A3D5A735-E213-465B-8336-AFE99ACF56FA}" type="datetime5">
              <a:rPr lang="en-US" smtClean="0"/>
              <a:t>23-May-23</a:t>
            </a:fld>
            <a:r>
              <a:rPr lang="en-US"/>
              <a:t> </a:t>
            </a:r>
            <a:endParaRPr lang="en-US" dirty="0"/>
          </a:p>
        </p:txBody>
      </p:sp>
    </p:spTree>
    <p:extLst>
      <p:ext uri="{BB962C8B-B14F-4D97-AF65-F5344CB8AC3E}">
        <p14:creationId xmlns:p14="http://schemas.microsoft.com/office/powerpoint/2010/main" val="4169441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Headline-Bullet_Point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421180-8902-CE4D-ACAF-8CA9DD7B15EA}"/>
              </a:ext>
            </a:extLst>
          </p:cNvPr>
          <p:cNvSpPr>
            <a:spLocks noGrp="1"/>
          </p:cNvSpPr>
          <p:nvPr>
            <p:ph type="title"/>
          </p:nvPr>
        </p:nvSpPr>
        <p:spPr>
          <a:xfrm>
            <a:off x="576942" y="1433904"/>
            <a:ext cx="7830787" cy="656153"/>
          </a:xfrm>
          <a:prstGeom prst="rect">
            <a:avLst/>
          </a:prstGeom>
        </p:spPr>
        <p:txBody>
          <a:bodyPr/>
          <a:lstStyle>
            <a:lvl1pPr>
              <a:defRPr sz="2500">
                <a:solidFill>
                  <a:srgbClr val="E52F36"/>
                </a:solidFill>
                <a:latin typeface="+mn-lt"/>
              </a:defRPr>
            </a:lvl1pPr>
          </a:lstStyle>
          <a:p>
            <a:r>
              <a:rPr lang="en-US" dirty="0"/>
              <a:t>Click to edit Master title style</a:t>
            </a:r>
          </a:p>
        </p:txBody>
      </p:sp>
      <p:sp>
        <p:nvSpPr>
          <p:cNvPr id="17" name="Text Placeholder 16">
            <a:extLst>
              <a:ext uri="{FF2B5EF4-FFF2-40B4-BE49-F238E27FC236}">
                <a16:creationId xmlns:a16="http://schemas.microsoft.com/office/drawing/2014/main" id="{5625B6E4-DBD4-9245-87B9-D3033249DF1C}"/>
              </a:ext>
            </a:extLst>
          </p:cNvPr>
          <p:cNvSpPr>
            <a:spLocks noGrp="1"/>
          </p:cNvSpPr>
          <p:nvPr>
            <p:ph type="body" sz="quarter" idx="13" hasCustomPrompt="1"/>
          </p:nvPr>
        </p:nvSpPr>
        <p:spPr>
          <a:xfrm>
            <a:off x="576942" y="2232025"/>
            <a:ext cx="7564437" cy="2541588"/>
          </a:xfrm>
          <a:prstGeom prst="rect">
            <a:avLst/>
          </a:prstGeom>
        </p:spPr>
        <p:txBody>
          <a:bodyPr/>
          <a:lstStyle>
            <a:lvl1pPr marL="228600" indent="-228600">
              <a:buClr>
                <a:srgbClr val="E52F36"/>
              </a:buClr>
              <a:buFont typeface="Courier New" panose="02070309020205020404" pitchFamily="49" charset="0"/>
              <a:buChar char="o"/>
              <a:defRPr sz="2000">
                <a:solidFill>
                  <a:srgbClr val="656567"/>
                </a:solidFill>
                <a:latin typeface="+mn-lt"/>
              </a:defRPr>
            </a:lvl1pPr>
          </a:lstStyle>
          <a:p>
            <a:pPr lvl="0"/>
            <a:r>
              <a:rPr lang="en-US" dirty="0"/>
              <a:t>Click to edit Master template</a:t>
            </a:r>
          </a:p>
        </p:txBody>
      </p:sp>
    </p:spTree>
    <p:extLst>
      <p:ext uri="{BB962C8B-B14F-4D97-AF65-F5344CB8AC3E}">
        <p14:creationId xmlns:p14="http://schemas.microsoft.com/office/powerpoint/2010/main" val="387289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95E093-53F9-4597-9868-1088DAD56DB3}" type="datetime5">
              <a:rPr lang="en-US" smtClean="0"/>
              <a:t>23-May-23</a:t>
            </a:fld>
            <a:endParaRPr lang="en-US"/>
          </a:p>
        </p:txBody>
      </p:sp>
      <p:sp>
        <p:nvSpPr>
          <p:cNvPr id="6" name="Slide Number Placeholder 5"/>
          <p:cNvSpPr>
            <a:spLocks noGrp="1"/>
          </p:cNvSpPr>
          <p:nvPr>
            <p:ph type="sldNum" sz="quarter" idx="12"/>
          </p:nvPr>
        </p:nvSpPr>
        <p:spPr/>
        <p:txBody>
          <a:bodyPr/>
          <a:lstStyle/>
          <a:p>
            <a:fld id="{CEE22185-C951-4AA2-9409-2ADBB30BF027}" type="slidenum">
              <a:rPr lang="en-US" smtClean="0"/>
              <a:t>‹#›</a:t>
            </a:fld>
            <a:endParaRPr lang="en-US"/>
          </a:p>
        </p:txBody>
      </p:sp>
    </p:spTree>
    <p:extLst>
      <p:ext uri="{BB962C8B-B14F-4D97-AF65-F5344CB8AC3E}">
        <p14:creationId xmlns:p14="http://schemas.microsoft.com/office/powerpoint/2010/main" val="4641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1">
                <a:latin typeface="SST Roman"/>
              </a:defRPr>
            </a:lvl1pPr>
          </a:lstStyle>
          <a:p>
            <a:fld id="{36A666FA-06BC-4305-825D-DAE999D17D2A}" type="datetime5">
              <a:rPr lang="en-US" smtClean="0"/>
              <a:pPr/>
              <a:t>23-May-23</a:t>
            </a:fld>
            <a:endParaRPr lang="en-US" dirty="0"/>
          </a:p>
        </p:txBody>
      </p:sp>
      <p:sp>
        <p:nvSpPr>
          <p:cNvPr id="6" name="Slide Number Placeholder 5"/>
          <p:cNvSpPr>
            <a:spLocks noGrp="1"/>
          </p:cNvSpPr>
          <p:nvPr>
            <p:ph type="sldNum" sz="quarter" idx="12"/>
          </p:nvPr>
        </p:nvSpPr>
        <p:spPr/>
        <p:txBody>
          <a:bodyPr/>
          <a:lstStyle/>
          <a:p>
            <a:fld id="{CEE22185-C951-4AA2-9409-2ADBB30BF027}" type="slidenum">
              <a:rPr lang="en-US" smtClean="0"/>
              <a:t>‹#›</a:t>
            </a:fld>
            <a:endParaRPr lang="en-US"/>
          </a:p>
        </p:txBody>
      </p:sp>
    </p:spTree>
    <p:extLst>
      <p:ext uri="{BB962C8B-B14F-4D97-AF65-F5344CB8AC3E}">
        <p14:creationId xmlns:p14="http://schemas.microsoft.com/office/powerpoint/2010/main" val="158158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95E093-53F9-4597-9868-1088DAD56DB3}" type="datetime5">
              <a:rPr lang="en-US" smtClean="0"/>
              <a:t>23-May-23</a:t>
            </a:fld>
            <a:endParaRPr lang="en-US"/>
          </a:p>
        </p:txBody>
      </p:sp>
      <p:sp>
        <p:nvSpPr>
          <p:cNvPr id="6" name="Slide Number Placeholder 5"/>
          <p:cNvSpPr>
            <a:spLocks noGrp="1"/>
          </p:cNvSpPr>
          <p:nvPr>
            <p:ph type="sldNum" sz="quarter" idx="12"/>
          </p:nvPr>
        </p:nvSpPr>
        <p:spPr/>
        <p:txBody>
          <a:bodyPr/>
          <a:lstStyle/>
          <a:p>
            <a:fld id="{CEE22185-C951-4AA2-9409-2ADBB30BF027}" type="slidenum">
              <a:rPr lang="en-US" smtClean="0"/>
              <a:t>‹#›</a:t>
            </a:fld>
            <a:endParaRPr lang="en-US"/>
          </a:p>
        </p:txBody>
      </p:sp>
    </p:spTree>
    <p:extLst>
      <p:ext uri="{BB962C8B-B14F-4D97-AF65-F5344CB8AC3E}">
        <p14:creationId xmlns:p14="http://schemas.microsoft.com/office/powerpoint/2010/main" val="352616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B8C3B-DBBD-46D4-8F30-5C849368DCDA}" type="datetime5">
              <a:rPr lang="en-US" smtClean="0"/>
              <a:t>23-May-23</a:t>
            </a:fld>
            <a:endParaRPr lang="en-US"/>
          </a:p>
        </p:txBody>
      </p:sp>
      <p:sp>
        <p:nvSpPr>
          <p:cNvPr id="6" name="Slide Number Placeholder 5"/>
          <p:cNvSpPr>
            <a:spLocks noGrp="1"/>
          </p:cNvSpPr>
          <p:nvPr>
            <p:ph type="sldNum" sz="quarter" idx="12"/>
          </p:nvPr>
        </p:nvSpPr>
        <p:spPr/>
        <p:txBody>
          <a:bodyPr/>
          <a:lstStyle/>
          <a:p>
            <a:fld id="{CEE22185-C951-4AA2-9409-2ADBB30BF027}" type="slidenum">
              <a:rPr lang="en-US" smtClean="0"/>
              <a:t>‹#›</a:t>
            </a:fld>
            <a:endParaRPr lang="en-US"/>
          </a:p>
        </p:txBody>
      </p:sp>
    </p:spTree>
    <p:extLst>
      <p:ext uri="{BB962C8B-B14F-4D97-AF65-F5344CB8AC3E}">
        <p14:creationId xmlns:p14="http://schemas.microsoft.com/office/powerpoint/2010/main" val="44149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67358"/>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D26A79-6BA0-4CD4-9A57-A7D98DE13C1E}" type="datetime5">
              <a:rPr lang="en-US" smtClean="0"/>
              <a:t>23-May-23</a:t>
            </a:fld>
            <a:endParaRPr lang="en-US"/>
          </a:p>
        </p:txBody>
      </p:sp>
      <p:sp>
        <p:nvSpPr>
          <p:cNvPr id="7" name="Slide Number Placeholder 6"/>
          <p:cNvSpPr>
            <a:spLocks noGrp="1"/>
          </p:cNvSpPr>
          <p:nvPr>
            <p:ph type="sldNum" sz="quarter" idx="12"/>
          </p:nvPr>
        </p:nvSpPr>
        <p:spPr/>
        <p:txBody>
          <a:bodyPr/>
          <a:lstStyle/>
          <a:p>
            <a:fld id="{CEE22185-C951-4AA2-9409-2ADBB30BF027}" type="slidenum">
              <a:rPr lang="en-US" smtClean="0"/>
              <a:t>‹#›</a:t>
            </a:fld>
            <a:endParaRPr lang="en-US" dirty="0"/>
          </a:p>
        </p:txBody>
      </p:sp>
    </p:spTree>
    <p:extLst>
      <p:ext uri="{BB962C8B-B14F-4D97-AF65-F5344CB8AC3E}">
        <p14:creationId xmlns:p14="http://schemas.microsoft.com/office/powerpoint/2010/main" val="62785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6D94DA-4052-4C99-BEFB-230C165D1563}" type="datetime5">
              <a:rPr lang="en-US" smtClean="0"/>
              <a:t>23-May-23</a:t>
            </a:fld>
            <a:endParaRPr lang="en-US"/>
          </a:p>
        </p:txBody>
      </p:sp>
      <p:sp>
        <p:nvSpPr>
          <p:cNvPr id="9" name="Slide Number Placeholder 8"/>
          <p:cNvSpPr>
            <a:spLocks noGrp="1"/>
          </p:cNvSpPr>
          <p:nvPr>
            <p:ph type="sldNum" sz="quarter" idx="12"/>
          </p:nvPr>
        </p:nvSpPr>
        <p:spPr/>
        <p:txBody>
          <a:bodyPr/>
          <a:lstStyle/>
          <a:p>
            <a:fld id="{CEE22185-C951-4AA2-9409-2ADBB30BF027}" type="slidenum">
              <a:rPr lang="en-US" smtClean="0"/>
              <a:t>‹#›</a:t>
            </a:fld>
            <a:endParaRPr lang="en-US" dirty="0"/>
          </a:p>
        </p:txBody>
      </p:sp>
    </p:spTree>
    <p:extLst>
      <p:ext uri="{BB962C8B-B14F-4D97-AF65-F5344CB8AC3E}">
        <p14:creationId xmlns:p14="http://schemas.microsoft.com/office/powerpoint/2010/main" val="1780796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01" y="5405"/>
            <a:ext cx="12161970" cy="6847189"/>
          </a:xfrm>
          <a:prstGeom prst="rect">
            <a:avLst/>
          </a:prstGeom>
        </p:spPr>
      </p:pic>
      <p:sp>
        <p:nvSpPr>
          <p:cNvPr id="17" name="Date Placeholder 16">
            <a:extLst>
              <a:ext uri="{FF2B5EF4-FFF2-40B4-BE49-F238E27FC236}">
                <a16:creationId xmlns:a16="http://schemas.microsoft.com/office/drawing/2014/main" id="{33F35A06-301F-A548-B59F-638FE36CDDF6}"/>
              </a:ext>
            </a:extLst>
          </p:cNvPr>
          <p:cNvSpPr>
            <a:spLocks noGrp="1"/>
          </p:cNvSpPr>
          <p:nvPr>
            <p:ph type="dt" sz="half" idx="2"/>
          </p:nvPr>
        </p:nvSpPr>
        <p:spPr>
          <a:xfrm>
            <a:off x="838200" y="6356351"/>
            <a:ext cx="1968500" cy="354266"/>
          </a:xfrm>
          <a:prstGeom prst="rect">
            <a:avLst/>
          </a:prstGeom>
        </p:spPr>
        <p:txBody>
          <a:bodyPr vert="horz" lIns="91440" tIns="45720" rIns="91440" bIns="45720" rtlCol="0" anchor="ctr"/>
          <a:lstStyle>
            <a:lvl1pPr algn="ctr">
              <a:defRPr sz="1200">
                <a:solidFill>
                  <a:srgbClr val="80807C"/>
                </a:solidFill>
              </a:defRPr>
            </a:lvl1pPr>
          </a:lstStyle>
          <a:p>
            <a:fld id="{4DD7EAEC-617F-4774-97A3-D5C080A59B68}" type="datetime5">
              <a:rPr lang="en-US" smtClean="0"/>
              <a:t>23-May-23</a:t>
            </a:fld>
            <a:endParaRPr lang="en-US" dirty="0"/>
          </a:p>
        </p:txBody>
      </p:sp>
      <p:sp>
        <p:nvSpPr>
          <p:cNvPr id="2" name="Footer Placeholder 1"/>
          <p:cNvSpPr>
            <a:spLocks noGrp="1"/>
          </p:cNvSpPr>
          <p:nvPr>
            <p:ph type="ftr" sz="quarter" idx="3"/>
          </p:nvPr>
        </p:nvSpPr>
        <p:spPr>
          <a:xfrm>
            <a:off x="1265028" y="6308536"/>
            <a:ext cx="4132472" cy="41027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39958418"/>
      </p:ext>
    </p:extLst>
  </p:cSld>
  <p:clrMap bg1="lt1" tx1="dk1" bg2="lt2" tx2="dk2" accent1="accent1" accent2="accent2" accent3="accent3" accent4="accent4" accent5="accent5" accent6="accent6" hlink="hlink" folHlink="folHlink"/>
  <p:sldLayoutIdLst>
    <p:sldLayoutId id="2147483689" r:id="rId1"/>
    <p:sldLayoutId id="2147483650" r:id="rId2"/>
    <p:sldLayoutId id="2147483673" r:id="rId3"/>
    <p:sldLayoutId id="2147483704" r:id="rId4"/>
  </p:sldLayoutIdLst>
  <p:hf hdr="0"/>
  <p:txStyles>
    <p:titleStyle>
      <a:lvl1pPr algn="l" defTabSz="914400" rtl="0" eaLnBrk="1" latinLnBrk="0" hangingPunct="1">
        <a:lnSpc>
          <a:spcPct val="90000"/>
        </a:lnSpc>
        <a:spcBef>
          <a:spcPct val="0"/>
        </a:spcBef>
        <a:buNone/>
        <a:defRPr sz="4400" kern="1200" baseline="0">
          <a:solidFill>
            <a:schemeClr val="tx1"/>
          </a:solidFill>
          <a:latin typeface="SST" panose="020B0504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213" y="3375"/>
            <a:ext cx="12165573" cy="684921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57925"/>
            <a:ext cx="2743200" cy="365125"/>
          </a:xfrm>
          <a:prstGeom prst="rect">
            <a:avLst/>
          </a:prstGeom>
        </p:spPr>
        <p:txBody>
          <a:bodyPr vert="horz" lIns="91440" tIns="45720" rIns="91440" bIns="45720" rtlCol="0" anchor="ctr"/>
          <a:lstStyle>
            <a:lvl1pPr algn="l">
              <a:defRPr sz="1200" b="1">
                <a:solidFill>
                  <a:schemeClr val="bg1">
                    <a:lumMod val="50000"/>
                  </a:schemeClr>
                </a:solidFill>
                <a:latin typeface="SST Roman"/>
              </a:defRPr>
            </a:lvl1pPr>
          </a:lstStyle>
          <a:p>
            <a:fld id="{9FB1A941-678B-4BA5-9877-7849302AF6AD}" type="datetime5">
              <a:rPr lang="en-US" smtClean="0"/>
              <a:pPr/>
              <a:t>23-May-23</a:t>
            </a:fld>
            <a:endParaRPr lang="en-US" dirty="0"/>
          </a:p>
        </p:txBody>
      </p:sp>
      <p:sp>
        <p:nvSpPr>
          <p:cNvPr id="6" name="Slide Number Placeholder 5"/>
          <p:cNvSpPr>
            <a:spLocks noGrp="1"/>
          </p:cNvSpPr>
          <p:nvPr>
            <p:ph type="sldNum" sz="quarter" idx="4"/>
          </p:nvPr>
        </p:nvSpPr>
        <p:spPr>
          <a:xfrm>
            <a:off x="-520700" y="5864226"/>
            <a:ext cx="1193800" cy="1108074"/>
          </a:xfrm>
          <a:prstGeom prst="rect">
            <a:avLst/>
          </a:prstGeom>
        </p:spPr>
        <p:txBody>
          <a:bodyPr vert="horz" lIns="91440" tIns="45720" rIns="91440" bIns="45720" rtlCol="0" anchor="ctr"/>
          <a:lstStyle>
            <a:lvl1pPr algn="r">
              <a:defRPr sz="1400">
                <a:solidFill>
                  <a:schemeClr val="bg1"/>
                </a:solidFill>
                <a:latin typeface="SST Roman"/>
              </a:defRPr>
            </a:lvl1pPr>
          </a:lstStyle>
          <a:p>
            <a:fld id="{CEE22185-C951-4AA2-9409-2ADBB30BF027}" type="slidenum">
              <a:rPr lang="en-US" smtClean="0"/>
              <a:pPr/>
              <a:t>‹#›</a:t>
            </a:fld>
            <a:endParaRPr lang="en-US" dirty="0"/>
          </a:p>
        </p:txBody>
      </p:sp>
    </p:spTree>
    <p:extLst>
      <p:ext uri="{BB962C8B-B14F-4D97-AF65-F5344CB8AC3E}">
        <p14:creationId xmlns:p14="http://schemas.microsoft.com/office/powerpoint/2010/main" val="377391379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p:txStyles>
    <p:titleStyle>
      <a:lvl1pPr algn="l" defTabSz="914400" rtl="0" eaLnBrk="1" latinLnBrk="0" hangingPunct="1">
        <a:lnSpc>
          <a:spcPct val="90000"/>
        </a:lnSpc>
        <a:spcBef>
          <a:spcPct val="0"/>
        </a:spcBef>
        <a:buNone/>
        <a:defRPr sz="4400" kern="1200">
          <a:solidFill>
            <a:srgbClr val="E52F36"/>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Courier New" panose="02070309020205020404" pitchFamily="49" charset="0"/>
        <a:buChar char="o"/>
        <a:defRPr sz="2000" kern="1200">
          <a:solidFill>
            <a:srgbClr val="80807C"/>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Courier New" panose="02070309020205020404" pitchFamily="49" charset="0"/>
        <a:buChar char="o"/>
        <a:defRPr sz="2000" kern="1200">
          <a:solidFill>
            <a:srgbClr val="80807C"/>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Courier New" panose="02070309020205020404" pitchFamily="49" charset="0"/>
        <a:buChar char="o"/>
        <a:defRPr sz="2000" kern="1200">
          <a:solidFill>
            <a:srgbClr val="80807C"/>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Courier New" panose="02070309020205020404" pitchFamily="49" charset="0"/>
        <a:buChar char="o"/>
        <a:defRPr sz="2000" kern="1200">
          <a:solidFill>
            <a:srgbClr val="80807C"/>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Courier New" panose="02070309020205020404" pitchFamily="49" charset="0"/>
        <a:buChar char="o"/>
        <a:defRPr sz="2000" kern="1200">
          <a:solidFill>
            <a:srgbClr val="8080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diagramData" Target="../diagrams/data1.xml"/><Relationship Id="rId18" Type="http://schemas.openxmlformats.org/officeDocument/2006/relationships/image" Target="../media/image35.jpg"/><Relationship Id="rId3" Type="http://schemas.openxmlformats.org/officeDocument/2006/relationships/tags" Target="../tags/tag5.xml"/><Relationship Id="rId7" Type="http://schemas.openxmlformats.org/officeDocument/2006/relationships/notesSlide" Target="../notesSlides/notesSlide13.xml"/><Relationship Id="rId12" Type="http://schemas.openxmlformats.org/officeDocument/2006/relationships/image" Target="../media/image34.png"/><Relationship Id="rId17" Type="http://schemas.microsoft.com/office/2007/relationships/diagramDrawing" Target="../diagrams/drawing1.xml"/><Relationship Id="rId2" Type="http://schemas.openxmlformats.org/officeDocument/2006/relationships/tags" Target="../tags/tag4.xml"/><Relationship Id="rId16" Type="http://schemas.openxmlformats.org/officeDocument/2006/relationships/diagramColors" Target="../diagrams/colors1.xml"/><Relationship Id="rId1" Type="http://schemas.openxmlformats.org/officeDocument/2006/relationships/tags" Target="../tags/tag3.xml"/><Relationship Id="rId6" Type="http://schemas.openxmlformats.org/officeDocument/2006/relationships/slideLayout" Target="../slideLayouts/slideLayout6.xml"/><Relationship Id="rId11" Type="http://schemas.openxmlformats.org/officeDocument/2006/relationships/image" Target="../media/image33.png"/><Relationship Id="rId5" Type="http://schemas.openxmlformats.org/officeDocument/2006/relationships/tags" Target="../tags/tag7.xml"/><Relationship Id="rId15" Type="http://schemas.openxmlformats.org/officeDocument/2006/relationships/diagramQuickStyle" Target="../diagrams/quickStyle1.xml"/><Relationship Id="rId10" Type="http://schemas.openxmlformats.org/officeDocument/2006/relationships/image" Target="../media/image32.png"/><Relationship Id="rId19" Type="http://schemas.openxmlformats.org/officeDocument/2006/relationships/image" Target="../media/image36.png"/><Relationship Id="rId4" Type="http://schemas.openxmlformats.org/officeDocument/2006/relationships/tags" Target="../tags/tag6.xml"/><Relationship Id="rId9" Type="http://schemas.openxmlformats.org/officeDocument/2006/relationships/image" Target="../media/image31.png"/><Relationship Id="rId1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emf"/></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7.emf"/><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54.emf"/><Relationship Id="rId4" Type="http://schemas.openxmlformats.org/officeDocument/2006/relationships/image" Target="../media/image53.emf"/></Relationships>
</file>

<file path=ppt/slides/_rels/slide2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61.emf"/><Relationship Id="rId4" Type="http://schemas.openxmlformats.org/officeDocument/2006/relationships/image" Target="../media/image60.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BB9C72-32ED-4C8B-AC2C-4A97DEDC1075}"/>
              </a:ext>
            </a:extLst>
          </p:cNvPr>
          <p:cNvSpPr>
            <a:spLocks noGrp="1"/>
          </p:cNvSpPr>
          <p:nvPr>
            <p:ph type="title"/>
          </p:nvPr>
        </p:nvSpPr>
        <p:spPr>
          <a:xfrm>
            <a:off x="716509" y="2356096"/>
            <a:ext cx="10515600" cy="1325563"/>
          </a:xfrm>
        </p:spPr>
        <p:txBody>
          <a:bodyPr>
            <a:noAutofit/>
          </a:bodyPr>
          <a:lstStyle/>
          <a:p>
            <a:pPr algn="ctr"/>
            <a:r>
              <a:rPr lang="en-US" sz="4800" b="1" dirty="0">
                <a:solidFill>
                  <a:schemeClr val="accent2">
                    <a:lumMod val="75000"/>
                  </a:schemeClr>
                </a:solidFill>
                <a:latin typeface="+mn-lt"/>
                <a:cs typeface="Arial" panose="020B0604020202020204" pitchFamily="34" charset="0"/>
              </a:rPr>
              <a:t>Investors Presentation </a:t>
            </a:r>
            <a:br>
              <a:rPr lang="en-US" sz="3200" dirty="0">
                <a:solidFill>
                  <a:schemeClr val="accent2">
                    <a:lumMod val="75000"/>
                  </a:schemeClr>
                </a:solidFill>
                <a:latin typeface="+mn-lt"/>
                <a:cs typeface="Arial" panose="020B0604020202020204" pitchFamily="34" charset="0"/>
              </a:rPr>
            </a:br>
            <a:r>
              <a:rPr lang="en-US" sz="3200" dirty="0">
                <a:solidFill>
                  <a:schemeClr val="accent2">
                    <a:lumMod val="75000"/>
                  </a:schemeClr>
                </a:solidFill>
                <a:latin typeface="+mn-lt"/>
                <a:cs typeface="Arial" panose="020B0604020202020204" pitchFamily="34" charset="0"/>
              </a:rPr>
              <a:t>March 2023</a:t>
            </a:r>
          </a:p>
        </p:txBody>
      </p:sp>
    </p:spTree>
    <p:extLst>
      <p:ext uri="{BB962C8B-B14F-4D97-AF65-F5344CB8AC3E}">
        <p14:creationId xmlns:p14="http://schemas.microsoft.com/office/powerpoint/2010/main" val="383760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528646" y="5854066"/>
            <a:ext cx="1193800" cy="1108074"/>
          </a:xfrm>
        </p:spPr>
        <p:txBody>
          <a:bodyPr/>
          <a:lstStyle/>
          <a:p>
            <a:fld id="{B891D6A9-BDAC-49C0-AC14-0A2706A24BFE}" type="slidenum">
              <a:rPr lang="en-US" smtClean="0"/>
              <a:pPr/>
              <a:t>10</a:t>
            </a:fld>
            <a:endParaRPr lang="en-US" dirty="0"/>
          </a:p>
        </p:txBody>
      </p:sp>
      <p:sp>
        <p:nvSpPr>
          <p:cNvPr id="10" name="TextBox 9">
            <a:extLst>
              <a:ext uri="{FF2B5EF4-FFF2-40B4-BE49-F238E27FC236}">
                <a16:creationId xmlns:a16="http://schemas.microsoft.com/office/drawing/2014/main" id="{4E6FA154-A092-0146-90EC-7230D000C606}"/>
              </a:ext>
            </a:extLst>
          </p:cNvPr>
          <p:cNvSpPr txBox="1"/>
          <p:nvPr/>
        </p:nvSpPr>
        <p:spPr>
          <a:xfrm>
            <a:off x="224983" y="111591"/>
            <a:ext cx="7216156" cy="523220"/>
          </a:xfrm>
          <a:prstGeom prst="rect">
            <a:avLst/>
          </a:prstGeom>
          <a:noFill/>
        </p:spPr>
        <p:txBody>
          <a:bodyPr wrap="square" rtlCol="0">
            <a:spAutoFit/>
          </a:bodyPr>
          <a:lstStyle/>
          <a:p>
            <a:r>
              <a:rPr lang="en-US" sz="2800" dirty="0">
                <a:solidFill>
                  <a:srgbClr val="E52F36"/>
                </a:solidFill>
                <a:ea typeface="Tahoma" panose="020B0604030504040204" pitchFamily="34" charset="0"/>
                <a:cs typeface="Arial" panose="020B0604020202020204" pitchFamily="34" charset="0"/>
              </a:rPr>
              <a:t>Oman Banking Sector - Overview</a:t>
            </a:r>
          </a:p>
        </p:txBody>
      </p:sp>
      <p:sp>
        <p:nvSpPr>
          <p:cNvPr id="39" name="TextBox 38"/>
          <p:cNvSpPr txBox="1"/>
          <p:nvPr/>
        </p:nvSpPr>
        <p:spPr>
          <a:xfrm>
            <a:off x="557014" y="6563294"/>
            <a:ext cx="10712250" cy="226216"/>
          </a:xfrm>
          <a:prstGeom prst="rect">
            <a:avLst/>
          </a:prstGeom>
          <a:noFill/>
          <a:ln>
            <a:noFill/>
          </a:ln>
        </p:spPr>
        <p:txBody>
          <a:bodyPr wrap="square" lIns="0" tIns="0" rIns="0" bIns="0" anchor="b">
            <a:spAutoFit/>
          </a:bodyPr>
          <a:lstStyle/>
          <a:p>
            <a:pPr marL="112420" lvl="0" indent="-112420">
              <a:spcAft>
                <a:spcPct val="10000"/>
              </a:spcAft>
              <a:defRPr/>
            </a:pPr>
            <a:r>
              <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rPr>
              <a:t>Source</a:t>
            </a:r>
            <a:r>
              <a:rPr lang="en-US" sz="700" dirty="0">
                <a:solidFill>
                  <a:srgbClr val="53565A"/>
                </a:solidFill>
                <a:ea typeface="+mj-ea"/>
                <a:cs typeface="Arial" panose="020B0604020202020204" pitchFamily="34" charset="0"/>
              </a:rPr>
              <a:t>: </a:t>
            </a:r>
            <a:r>
              <a:rPr lang="en-GB" sz="700" dirty="0">
                <a:solidFill>
                  <a:srgbClr val="53565A"/>
                </a:solidFill>
                <a:ea typeface="+mj-ea"/>
                <a:cs typeface="Arial" panose="020B0604020202020204" pitchFamily="34" charset="0"/>
              </a:rPr>
              <a:t>Central Bank of Oman Statistical Bulletin; Unaudited financial results of Oman banks as of Mar-23</a:t>
            </a:r>
          </a:p>
          <a:p>
            <a:pPr marL="112420" lvl="0" indent="-112420">
              <a:spcAft>
                <a:spcPct val="10000"/>
              </a:spcAft>
              <a:defRPr/>
            </a:pPr>
            <a:r>
              <a:rPr lang="en-US" sz="700" baseline="30000" dirty="0">
                <a:solidFill>
                  <a:srgbClr val="53565A"/>
                </a:solidFill>
                <a:ea typeface="+mj-ea"/>
                <a:cs typeface="Arial" panose="020B0604020202020204" pitchFamily="34" charset="0"/>
              </a:rPr>
              <a:t>1 </a:t>
            </a:r>
            <a:r>
              <a:rPr lang="en-US" sz="700" dirty="0">
                <a:solidFill>
                  <a:srgbClr val="53565A"/>
                </a:solidFill>
                <a:ea typeface="+mj-ea"/>
                <a:cs typeface="Arial" panose="020B0604020202020204" pitchFamily="34" charset="0"/>
              </a:rPr>
              <a:t>Aggregation of capital across 7 local banks of Oman (Mar’23): Bank Muscat, Bank Dhofar, National Bank of Oman, </a:t>
            </a:r>
            <a:r>
              <a:rPr lang="en-US" sz="700" dirty="0" err="1">
                <a:solidFill>
                  <a:srgbClr val="53565A"/>
                </a:solidFill>
                <a:ea typeface="+mj-ea"/>
                <a:cs typeface="Arial" panose="020B0604020202020204" pitchFamily="34" charset="0"/>
              </a:rPr>
              <a:t>Sohar</a:t>
            </a:r>
            <a:r>
              <a:rPr lang="en-US" sz="700" dirty="0">
                <a:solidFill>
                  <a:srgbClr val="53565A"/>
                </a:solidFill>
                <a:ea typeface="+mj-ea"/>
                <a:cs typeface="Arial" panose="020B0604020202020204" pitchFamily="34" charset="0"/>
              </a:rPr>
              <a:t> International, Oman Arab Bank, Ahli Bank and HSBC Oman</a:t>
            </a:r>
            <a:endParaRPr kumimoji="0" lang="en-US" sz="700" b="0" i="0" u="none" strike="noStrike" kern="1200" cap="none" spc="0" normalizeH="0" noProof="0" dirty="0">
              <a:ln>
                <a:noFill/>
              </a:ln>
              <a:solidFill>
                <a:srgbClr val="53565A"/>
              </a:solidFill>
              <a:effectLst/>
              <a:uLnTx/>
              <a:uFillTx/>
              <a:ea typeface="+mj-ea"/>
              <a:cs typeface="Arial" panose="020B0604020202020204" pitchFamily="34" charset="0"/>
            </a:endParaRPr>
          </a:p>
        </p:txBody>
      </p:sp>
      <p:sp>
        <p:nvSpPr>
          <p:cNvPr id="21" name="Content Placeholder 2">
            <a:extLst>
              <a:ext uri="{FF2B5EF4-FFF2-40B4-BE49-F238E27FC236}">
                <a16:creationId xmlns:a16="http://schemas.microsoft.com/office/drawing/2014/main" id="{F76EBA13-F854-4488-AC22-938F8EB7053F}"/>
              </a:ext>
            </a:extLst>
          </p:cNvPr>
          <p:cNvSpPr txBox="1">
            <a:spLocks/>
          </p:cNvSpPr>
          <p:nvPr/>
        </p:nvSpPr>
        <p:spPr bwMode="gray">
          <a:xfrm>
            <a:off x="269927" y="1458937"/>
            <a:ext cx="4995610" cy="2018556"/>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defTabSz="857139" fontAlgn="auto">
              <a:spcBef>
                <a:spcPts val="0"/>
              </a:spcBef>
              <a:spcAft>
                <a:spcPts val="0"/>
              </a:spcAft>
              <a:buClr>
                <a:srgbClr val="900000"/>
              </a:buClr>
              <a:buFont typeface="Arial" panose="020B0604020202020204" pitchFamily="34" charset="0"/>
              <a:buChar char="»"/>
              <a:defRPr/>
            </a:pPr>
            <a:r>
              <a:rPr lang="en-GB" sz="1000" dirty="0">
                <a:solidFill>
                  <a:srgbClr val="000000"/>
                </a:solidFill>
                <a:cs typeface="Arial" panose="020B0604020202020204" pitchFamily="34" charset="0"/>
              </a:rPr>
              <a:t>Sector comprises of 7 local, 2 specialized, 9 foreign and 2 full fledged Islamic Banks. In Nov 2022, HSBC Oman and </a:t>
            </a:r>
            <a:r>
              <a:rPr lang="en-GB" sz="1000" dirty="0" err="1">
                <a:solidFill>
                  <a:srgbClr val="000000"/>
                </a:solidFill>
                <a:cs typeface="Arial" panose="020B0604020202020204" pitchFamily="34" charset="0"/>
              </a:rPr>
              <a:t>Sohar</a:t>
            </a:r>
            <a:r>
              <a:rPr lang="en-GB" sz="1000" dirty="0">
                <a:solidFill>
                  <a:srgbClr val="000000"/>
                </a:solidFill>
                <a:cs typeface="Arial" panose="020B0604020202020204" pitchFamily="34" charset="0"/>
              </a:rPr>
              <a:t> Intl. banks announced a binding merger.  </a:t>
            </a:r>
          </a:p>
          <a:p>
            <a:pPr marL="173038" indent="-173038" defTabSz="857139" fontAlgn="auto">
              <a:spcBef>
                <a:spcPts val="0"/>
              </a:spcBef>
              <a:spcAft>
                <a:spcPts val="0"/>
              </a:spcAft>
              <a:buClr>
                <a:srgbClr val="900000"/>
              </a:buClr>
              <a:buFont typeface="Arial" panose="020B0604020202020204" pitchFamily="34" charset="0"/>
              <a:buChar char="»"/>
              <a:defRPr/>
            </a:pPr>
            <a:endParaRPr lang="en-GB" sz="700" dirty="0">
              <a:solidFill>
                <a:srgbClr val="000000"/>
              </a:solidFill>
              <a:cs typeface="Arial" panose="020B0604020202020204" pitchFamily="34" charset="0"/>
            </a:endParaRPr>
          </a:p>
          <a:p>
            <a:pPr marL="173038" indent="-173038" defTabSz="857139" fontAlgn="auto">
              <a:spcBef>
                <a:spcPts val="0"/>
              </a:spcBef>
              <a:spcAft>
                <a:spcPts val="0"/>
              </a:spcAft>
              <a:buClr>
                <a:srgbClr val="900000"/>
              </a:buClr>
              <a:buFont typeface="Arial" panose="020B0604020202020204" pitchFamily="34" charset="0"/>
              <a:buChar char="»"/>
              <a:defRPr/>
            </a:pPr>
            <a:r>
              <a:rPr lang="en-GB" sz="1000" dirty="0">
                <a:solidFill>
                  <a:srgbClr val="000000"/>
                </a:solidFill>
                <a:cs typeface="Arial" panose="020B0604020202020204" pitchFamily="34" charset="0"/>
              </a:rPr>
              <a:t>Conservative and Prudent Regulator</a:t>
            </a:r>
          </a:p>
          <a:p>
            <a:pPr marL="517525" lvl="1" indent="-171450" defTabSz="857139" fontAlgn="auto">
              <a:spcBef>
                <a:spcPts val="0"/>
              </a:spcBef>
              <a:spcAft>
                <a:spcPts val="0"/>
              </a:spcAft>
              <a:buClr>
                <a:srgbClr val="900000"/>
              </a:buClr>
              <a:buFont typeface="Arial" panose="020B0604020202020204" pitchFamily="34" charset="0"/>
              <a:buChar char="•"/>
              <a:defRPr/>
            </a:pPr>
            <a:r>
              <a:rPr lang="en-GB" sz="1000" dirty="0">
                <a:solidFill>
                  <a:srgbClr val="000000"/>
                </a:solidFill>
                <a:cs typeface="Arial" panose="020B0604020202020204" pitchFamily="34" charset="0"/>
              </a:rPr>
              <a:t>A number of regulations and caps in place to support the sustained growth, stability and sustainability of the Omani banking sector</a:t>
            </a:r>
            <a:endParaRPr lang="en-US" sz="1000" dirty="0">
              <a:solidFill>
                <a:srgbClr val="000000"/>
              </a:solidFill>
              <a:cs typeface="Arial" panose="020B0604020202020204" pitchFamily="34" charset="0"/>
            </a:endParaRPr>
          </a:p>
          <a:p>
            <a:pPr marL="517525" lvl="1" indent="-171450" defTabSz="857139" fontAlgn="auto">
              <a:spcBef>
                <a:spcPts val="0"/>
              </a:spcBef>
              <a:spcAft>
                <a:spcPts val="0"/>
              </a:spcAft>
              <a:buClr>
                <a:srgbClr val="900000"/>
              </a:buClr>
              <a:buFont typeface="Arial" panose="020B0604020202020204" pitchFamily="34" charset="0"/>
              <a:buChar char="•"/>
              <a:defRPr/>
            </a:pPr>
            <a:r>
              <a:rPr lang="en-US" sz="1000" dirty="0">
                <a:cs typeface="Arial" panose="020B0604020202020204" pitchFamily="34" charset="0"/>
              </a:rPr>
              <a:t>Implemented Basel 3 regulation with effect from Jan 2014</a:t>
            </a:r>
            <a:endParaRPr lang="en-GB" sz="1000" dirty="0">
              <a:cs typeface="Arial" panose="020B0604020202020204" pitchFamily="34" charset="0"/>
            </a:endParaRPr>
          </a:p>
          <a:p>
            <a:pPr marL="173038" indent="-173038" defTabSz="857139" fontAlgn="auto">
              <a:spcBef>
                <a:spcPts val="0"/>
              </a:spcBef>
              <a:spcAft>
                <a:spcPts val="0"/>
              </a:spcAft>
              <a:buClr>
                <a:srgbClr val="900000"/>
              </a:buClr>
              <a:buFont typeface="Arial" panose="020B0604020202020204" pitchFamily="34" charset="0"/>
              <a:buChar char="»"/>
              <a:defRPr/>
            </a:pPr>
            <a:endParaRPr lang="en-GB" sz="700" dirty="0">
              <a:solidFill>
                <a:srgbClr val="000000"/>
              </a:solidFill>
              <a:cs typeface="Arial" panose="020B0604020202020204" pitchFamily="34" charset="0"/>
            </a:endParaRPr>
          </a:p>
          <a:p>
            <a:pPr marL="173038" indent="-173038" defTabSz="857139" fontAlgn="auto">
              <a:spcBef>
                <a:spcPts val="0"/>
              </a:spcBef>
              <a:spcAft>
                <a:spcPts val="0"/>
              </a:spcAft>
              <a:buClr>
                <a:srgbClr val="900000"/>
              </a:buClr>
              <a:buFont typeface="Arial" panose="020B0604020202020204" pitchFamily="34" charset="0"/>
              <a:buChar char="»"/>
              <a:defRPr/>
            </a:pPr>
            <a:r>
              <a:rPr lang="en-GB" sz="1000" dirty="0">
                <a:solidFill>
                  <a:srgbClr val="000000"/>
                </a:solidFill>
                <a:cs typeface="Arial" panose="020B0604020202020204" pitchFamily="34" charset="0"/>
              </a:rPr>
              <a:t>Demonstrated resilience in spite of lower oil prices and challenging economy </a:t>
            </a:r>
          </a:p>
          <a:p>
            <a:pPr marL="173038" indent="-173038" defTabSz="857139">
              <a:buClr>
                <a:srgbClr val="900000"/>
              </a:buClr>
              <a:buFont typeface="Arial" panose="020B0604020202020204" pitchFamily="34" charset="0"/>
              <a:buChar char="»"/>
              <a:defRPr/>
            </a:pPr>
            <a:endParaRPr lang="en-GB" sz="700" dirty="0"/>
          </a:p>
          <a:p>
            <a:pPr marL="173038" indent="-173038" defTabSz="857139">
              <a:buClr>
                <a:srgbClr val="900000"/>
              </a:buClr>
              <a:buFont typeface="Arial" panose="020B0604020202020204" pitchFamily="34" charset="0"/>
              <a:buChar char="»"/>
              <a:defRPr/>
            </a:pPr>
            <a:r>
              <a:rPr lang="en-GB" sz="1000" dirty="0"/>
              <a:t>Banks in Oman are well positioned with adequate capital and liquidity levels supported by promising economic </a:t>
            </a:r>
            <a:r>
              <a:rPr lang="en-US" sz="1000" dirty="0"/>
              <a:t>prospects, lower budget deficit, elevated levels of oil prices and uplifting of pandemic related restrictions</a:t>
            </a:r>
          </a:p>
          <a:p>
            <a:pPr marL="173038" indent="-173038" defTabSz="857139" fontAlgn="auto">
              <a:spcBef>
                <a:spcPts val="0"/>
              </a:spcBef>
              <a:spcAft>
                <a:spcPts val="0"/>
              </a:spcAft>
              <a:buClr>
                <a:srgbClr val="900000"/>
              </a:buClr>
              <a:buFont typeface="Arial" panose="020B0604020202020204" pitchFamily="34" charset="0"/>
              <a:buChar char="»"/>
              <a:defRPr/>
            </a:pPr>
            <a:endParaRPr lang="en-GB" sz="1000" dirty="0">
              <a:solidFill>
                <a:srgbClr val="000000"/>
              </a:solidFill>
              <a:cs typeface="Arial" panose="020B0604020202020204" pitchFamily="34" charset="0"/>
            </a:endParaRPr>
          </a:p>
        </p:txBody>
      </p:sp>
      <p:sp>
        <p:nvSpPr>
          <p:cNvPr id="7" name="TextBox 6"/>
          <p:cNvSpPr txBox="1"/>
          <p:nvPr/>
        </p:nvSpPr>
        <p:spPr>
          <a:xfrm>
            <a:off x="6750990" y="1596388"/>
            <a:ext cx="2151761" cy="261610"/>
          </a:xfrm>
          <a:prstGeom prst="rect">
            <a:avLst/>
          </a:prstGeom>
          <a:noFill/>
        </p:spPr>
        <p:txBody>
          <a:bodyPr wrap="square" rtlCol="0">
            <a:spAutoFit/>
          </a:bodyPr>
          <a:lstStyle/>
          <a:p>
            <a:r>
              <a:rPr lang="en-GB" sz="1050" dirty="0"/>
              <a:t>CAGR 2018-22: 3.9%</a:t>
            </a:r>
          </a:p>
        </p:txBody>
      </p:sp>
      <p:cxnSp>
        <p:nvCxnSpPr>
          <p:cNvPr id="14" name="Straight Arrow Connector 13"/>
          <p:cNvCxnSpPr>
            <a:cxnSpLocks/>
          </p:cNvCxnSpPr>
          <p:nvPr/>
        </p:nvCxnSpPr>
        <p:spPr>
          <a:xfrm flipV="1">
            <a:off x="6227726" y="1775481"/>
            <a:ext cx="2748494" cy="4463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a:cxnSpLocks/>
          </p:cNvCxnSpPr>
          <p:nvPr/>
        </p:nvCxnSpPr>
        <p:spPr>
          <a:xfrm flipV="1">
            <a:off x="838899" y="4354879"/>
            <a:ext cx="2994162" cy="6503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632819" y="4175510"/>
            <a:ext cx="2151761" cy="261610"/>
          </a:xfrm>
          <a:prstGeom prst="rect">
            <a:avLst/>
          </a:prstGeom>
          <a:noFill/>
        </p:spPr>
        <p:txBody>
          <a:bodyPr wrap="square" rtlCol="0">
            <a:spAutoFit/>
          </a:bodyPr>
          <a:lstStyle/>
          <a:p>
            <a:r>
              <a:rPr lang="en-GB" sz="1050" dirty="0"/>
              <a:t>CAGR 2018-22: 2.7%</a:t>
            </a:r>
          </a:p>
        </p:txBody>
      </p:sp>
      <p:sp>
        <p:nvSpPr>
          <p:cNvPr id="19" name="object 19">
            <a:extLst>
              <a:ext uri="{FF2B5EF4-FFF2-40B4-BE49-F238E27FC236}">
                <a16:creationId xmlns:a16="http://schemas.microsoft.com/office/drawing/2014/main" id="{1D5630B6-F406-4D6A-994C-E9C5924F460D}"/>
              </a:ext>
            </a:extLst>
          </p:cNvPr>
          <p:cNvSpPr txBox="1"/>
          <p:nvPr/>
        </p:nvSpPr>
        <p:spPr>
          <a:xfrm>
            <a:off x="358946" y="609983"/>
            <a:ext cx="10306779" cy="278281"/>
          </a:xfrm>
          <a:prstGeom prst="rect">
            <a:avLst/>
          </a:prstGeom>
        </p:spPr>
        <p:txBody>
          <a:bodyPr vert="horz" wrap="square" lIns="0" tIns="107950" rIns="0" bIns="0" rtlCol="0">
            <a:spAutoFit/>
          </a:bodyPr>
          <a:lstStyle/>
          <a:p>
            <a:pPr algn="just" fontAlgn="base"/>
            <a:r>
              <a:rPr lang="en-GB" sz="1100" dirty="0"/>
              <a:t>Banking sector has performed relatively well in last few years in spite of lower oil prices &amp; challenging economic situation</a:t>
            </a:r>
          </a:p>
        </p:txBody>
      </p:sp>
      <p:sp>
        <p:nvSpPr>
          <p:cNvPr id="20" name="TextBox 19">
            <a:extLst>
              <a:ext uri="{FF2B5EF4-FFF2-40B4-BE49-F238E27FC236}">
                <a16:creationId xmlns:a16="http://schemas.microsoft.com/office/drawing/2014/main" id="{F0729070-76F3-49FE-AD9E-5BDA04DA960D}"/>
              </a:ext>
            </a:extLst>
          </p:cNvPr>
          <p:cNvSpPr txBox="1"/>
          <p:nvPr/>
        </p:nvSpPr>
        <p:spPr bwMode="gray">
          <a:xfrm>
            <a:off x="224984" y="1075055"/>
            <a:ext cx="4995610"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r>
              <a:rPr lang="en-GB" sz="1400" kern="0" dirty="0">
                <a:solidFill>
                  <a:schemeClr val="bg1"/>
                </a:solidFill>
                <a:ea typeface="新細明體"/>
                <a:cs typeface="Arial" panose="020B0604020202020204" pitchFamily="34" charset="0"/>
              </a:rPr>
              <a:t>Overview</a:t>
            </a:r>
          </a:p>
        </p:txBody>
      </p:sp>
      <p:sp>
        <p:nvSpPr>
          <p:cNvPr id="22" name="TextBox 21">
            <a:extLst>
              <a:ext uri="{FF2B5EF4-FFF2-40B4-BE49-F238E27FC236}">
                <a16:creationId xmlns:a16="http://schemas.microsoft.com/office/drawing/2014/main" id="{D1A06EA4-BB3E-4DD6-A423-D13E599CC1D9}"/>
              </a:ext>
            </a:extLst>
          </p:cNvPr>
          <p:cNvSpPr txBox="1"/>
          <p:nvPr/>
        </p:nvSpPr>
        <p:spPr bwMode="gray">
          <a:xfrm>
            <a:off x="5479237" y="1079072"/>
            <a:ext cx="5058134"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r>
              <a:rPr lang="en-GB" altLang="zh-TW" sz="1400" kern="0" dirty="0">
                <a:solidFill>
                  <a:schemeClr val="bg1"/>
                </a:solidFill>
                <a:ea typeface="新細明體"/>
                <a:cs typeface="Arial" panose="020B0604020202020204" pitchFamily="34" charset="0"/>
              </a:rPr>
              <a:t>Gross Loans Growth</a:t>
            </a:r>
            <a:endParaRPr lang="en-GB" sz="1400" kern="0" dirty="0">
              <a:solidFill>
                <a:schemeClr val="bg1"/>
              </a:solidFill>
              <a:ea typeface="新細明體"/>
              <a:cs typeface="Arial" panose="020B0604020202020204" pitchFamily="34" charset="0"/>
            </a:endParaRPr>
          </a:p>
        </p:txBody>
      </p:sp>
      <p:sp>
        <p:nvSpPr>
          <p:cNvPr id="25" name="TextBox 24">
            <a:extLst>
              <a:ext uri="{FF2B5EF4-FFF2-40B4-BE49-F238E27FC236}">
                <a16:creationId xmlns:a16="http://schemas.microsoft.com/office/drawing/2014/main" id="{0DC9E5C4-5E89-404D-BB26-313080F3E5D7}"/>
              </a:ext>
            </a:extLst>
          </p:cNvPr>
          <p:cNvSpPr txBox="1"/>
          <p:nvPr/>
        </p:nvSpPr>
        <p:spPr bwMode="gray">
          <a:xfrm>
            <a:off x="254695" y="3624479"/>
            <a:ext cx="4995609"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defTabSz="857139">
              <a:defRPr/>
            </a:pPr>
            <a:r>
              <a:rPr lang="en-US" altLang="zh-TW" sz="1400" kern="0" dirty="0">
                <a:solidFill>
                  <a:schemeClr val="bg1"/>
                </a:solidFill>
                <a:ea typeface="新細明體"/>
                <a:cs typeface="Arial" panose="020B0604020202020204" pitchFamily="34" charset="0"/>
              </a:rPr>
              <a:t>Deposit Growth</a:t>
            </a:r>
            <a:endParaRPr lang="en-GB" altLang="zh-TW" sz="1400" kern="0" baseline="30000" dirty="0">
              <a:solidFill>
                <a:schemeClr val="bg1"/>
              </a:solidFill>
              <a:ea typeface="新細明體"/>
              <a:cs typeface="Arial" panose="020B0604020202020204" pitchFamily="34" charset="0"/>
            </a:endParaRPr>
          </a:p>
        </p:txBody>
      </p:sp>
      <p:sp>
        <p:nvSpPr>
          <p:cNvPr id="28" name="TextBox 27">
            <a:extLst>
              <a:ext uri="{FF2B5EF4-FFF2-40B4-BE49-F238E27FC236}">
                <a16:creationId xmlns:a16="http://schemas.microsoft.com/office/drawing/2014/main" id="{FDB2F636-14A4-4651-8AA1-EAD12824302C}"/>
              </a:ext>
            </a:extLst>
          </p:cNvPr>
          <p:cNvSpPr txBox="1"/>
          <p:nvPr/>
        </p:nvSpPr>
        <p:spPr bwMode="gray">
          <a:xfrm>
            <a:off x="5479237" y="3628266"/>
            <a:ext cx="5058134"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defRPr/>
            </a:pPr>
            <a:r>
              <a:rPr lang="en-GB" altLang="zh-TW" sz="1400" kern="0" dirty="0">
                <a:solidFill>
                  <a:schemeClr val="bg1"/>
                </a:solidFill>
                <a:ea typeface="新細明體"/>
                <a:cs typeface="Arial" panose="020B0604020202020204" pitchFamily="34" charset="0"/>
              </a:rPr>
              <a:t>Capitalization evolution</a:t>
            </a:r>
            <a:r>
              <a:rPr lang="en-GB" altLang="zh-TW" sz="1400" kern="0" baseline="30000" dirty="0">
                <a:solidFill>
                  <a:schemeClr val="bg1"/>
                </a:solidFill>
                <a:ea typeface="新細明體"/>
                <a:cs typeface="Arial" panose="020B0604020202020204" pitchFamily="34" charset="0"/>
              </a:rPr>
              <a:t>1</a:t>
            </a:r>
            <a:endParaRPr lang="en-GB" altLang="zh-TW" sz="1400" kern="0" dirty="0">
              <a:solidFill>
                <a:schemeClr val="bg1"/>
              </a:solidFill>
              <a:ea typeface="新細明體"/>
              <a:cs typeface="Arial" panose="020B0604020202020204" pitchFamily="34" charset="0"/>
            </a:endParaRPr>
          </a:p>
        </p:txBody>
      </p:sp>
      <p:sp>
        <p:nvSpPr>
          <p:cNvPr id="29" name="Rectangle 27">
            <a:extLst>
              <a:ext uri="{FF2B5EF4-FFF2-40B4-BE49-F238E27FC236}">
                <a16:creationId xmlns:a16="http://schemas.microsoft.com/office/drawing/2014/main" id="{F3B51179-35FC-47A9-8C51-8D0850F79665}"/>
              </a:ext>
            </a:extLst>
          </p:cNvPr>
          <p:cNvSpPr txBox="1">
            <a:spLocks noChangeArrowheads="1"/>
          </p:cNvSpPr>
          <p:nvPr/>
        </p:nvSpPr>
        <p:spPr bwMode="gray">
          <a:xfrm>
            <a:off x="319134" y="4000626"/>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(OMR bn, %)</a:t>
            </a:r>
          </a:p>
        </p:txBody>
      </p:sp>
      <p:sp>
        <p:nvSpPr>
          <p:cNvPr id="30" name="Rectangle 27">
            <a:extLst>
              <a:ext uri="{FF2B5EF4-FFF2-40B4-BE49-F238E27FC236}">
                <a16:creationId xmlns:a16="http://schemas.microsoft.com/office/drawing/2014/main" id="{3246FA07-79D1-43AE-AD82-0CA3EBB1D579}"/>
              </a:ext>
            </a:extLst>
          </p:cNvPr>
          <p:cNvSpPr txBox="1">
            <a:spLocks noChangeArrowheads="1"/>
          </p:cNvSpPr>
          <p:nvPr/>
        </p:nvSpPr>
        <p:spPr bwMode="gray">
          <a:xfrm>
            <a:off x="5507001" y="1463177"/>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(OMR bn, %)</a:t>
            </a:r>
          </a:p>
        </p:txBody>
      </p:sp>
      <p:pic>
        <p:nvPicPr>
          <p:cNvPr id="15" name="Picture 14">
            <a:extLst>
              <a:ext uri="{FF2B5EF4-FFF2-40B4-BE49-F238E27FC236}">
                <a16:creationId xmlns:a16="http://schemas.microsoft.com/office/drawing/2014/main" id="{EFA79126-6528-4BA8-81C0-871DD0D1F274}"/>
              </a:ext>
            </a:extLst>
          </p:cNvPr>
          <p:cNvPicPr>
            <a:picLocks noChangeAspect="1"/>
          </p:cNvPicPr>
          <p:nvPr/>
        </p:nvPicPr>
        <p:blipFill>
          <a:blip r:embed="rId3"/>
          <a:stretch>
            <a:fillRect/>
          </a:stretch>
        </p:blipFill>
        <p:spPr>
          <a:xfrm>
            <a:off x="5928479" y="3840814"/>
            <a:ext cx="4387596" cy="2815127"/>
          </a:xfrm>
          <a:prstGeom prst="rect">
            <a:avLst/>
          </a:prstGeom>
        </p:spPr>
      </p:pic>
      <p:pic>
        <p:nvPicPr>
          <p:cNvPr id="2" name="Picture 1">
            <a:extLst>
              <a:ext uri="{FF2B5EF4-FFF2-40B4-BE49-F238E27FC236}">
                <a16:creationId xmlns:a16="http://schemas.microsoft.com/office/drawing/2014/main" id="{DC93D396-CEAB-4391-9477-F1ABE20D93CB}"/>
              </a:ext>
            </a:extLst>
          </p:cNvPr>
          <p:cNvPicPr>
            <a:picLocks noChangeAspect="1"/>
          </p:cNvPicPr>
          <p:nvPr/>
        </p:nvPicPr>
        <p:blipFill>
          <a:blip r:embed="rId4"/>
          <a:stretch>
            <a:fillRect/>
          </a:stretch>
        </p:blipFill>
        <p:spPr>
          <a:xfrm>
            <a:off x="5913139" y="1016915"/>
            <a:ext cx="4349496" cy="2607564"/>
          </a:xfrm>
          <a:prstGeom prst="rect">
            <a:avLst/>
          </a:prstGeom>
        </p:spPr>
      </p:pic>
      <p:pic>
        <p:nvPicPr>
          <p:cNvPr id="4" name="Picture 3">
            <a:extLst>
              <a:ext uri="{FF2B5EF4-FFF2-40B4-BE49-F238E27FC236}">
                <a16:creationId xmlns:a16="http://schemas.microsoft.com/office/drawing/2014/main" id="{17AE4450-C95E-49B7-BC5D-26F26B02A764}"/>
              </a:ext>
            </a:extLst>
          </p:cNvPr>
          <p:cNvPicPr>
            <a:picLocks noChangeAspect="1"/>
          </p:cNvPicPr>
          <p:nvPr/>
        </p:nvPicPr>
        <p:blipFill>
          <a:blip r:embed="rId5"/>
          <a:stretch>
            <a:fillRect/>
          </a:stretch>
        </p:blipFill>
        <p:spPr>
          <a:xfrm>
            <a:off x="528991" y="3853856"/>
            <a:ext cx="4387596" cy="2506980"/>
          </a:xfrm>
          <a:prstGeom prst="rect">
            <a:avLst/>
          </a:prstGeom>
        </p:spPr>
      </p:pic>
    </p:spTree>
    <p:extLst>
      <p:ext uri="{BB962C8B-B14F-4D97-AF65-F5344CB8AC3E}">
        <p14:creationId xmlns:p14="http://schemas.microsoft.com/office/powerpoint/2010/main" val="60252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529772" y="5864226"/>
            <a:ext cx="1193800" cy="1108074"/>
          </a:xfrm>
        </p:spPr>
        <p:txBody>
          <a:bodyPr/>
          <a:lstStyle/>
          <a:p>
            <a:fld id="{B891D6A9-BDAC-49C0-AC14-0A2706A24BFE}" type="slidenum">
              <a:rPr lang="en-US" smtClean="0"/>
              <a:pPr/>
              <a:t>11</a:t>
            </a:fld>
            <a:endParaRPr lang="en-US" dirty="0"/>
          </a:p>
        </p:txBody>
      </p:sp>
      <p:sp>
        <p:nvSpPr>
          <p:cNvPr id="10" name="TextBox 9">
            <a:extLst>
              <a:ext uri="{FF2B5EF4-FFF2-40B4-BE49-F238E27FC236}">
                <a16:creationId xmlns:a16="http://schemas.microsoft.com/office/drawing/2014/main" id="{4E6FA154-A092-0146-90EC-7230D000C606}"/>
              </a:ext>
            </a:extLst>
          </p:cNvPr>
          <p:cNvSpPr txBox="1"/>
          <p:nvPr/>
        </p:nvSpPr>
        <p:spPr>
          <a:xfrm>
            <a:off x="225922" y="335435"/>
            <a:ext cx="10268706" cy="553998"/>
          </a:xfrm>
          <a:prstGeom prst="rect">
            <a:avLst/>
          </a:prstGeom>
          <a:noFill/>
        </p:spPr>
        <p:txBody>
          <a:bodyPr wrap="square" rtlCol="0">
            <a:spAutoFit/>
          </a:bodyPr>
          <a:lstStyle/>
          <a:p>
            <a:r>
              <a:rPr lang="en-US" sz="3000" dirty="0">
                <a:solidFill>
                  <a:srgbClr val="E52F36"/>
                </a:solidFill>
                <a:ea typeface="Tahoma" panose="020B0604030504040204" pitchFamily="34" charset="0"/>
                <a:cs typeface="Arial" panose="020B0604020202020204" pitchFamily="34" charset="0"/>
              </a:rPr>
              <a:t>Bank Muscat - </a:t>
            </a:r>
            <a:r>
              <a:rPr lang="en-US" sz="2800" dirty="0">
                <a:solidFill>
                  <a:srgbClr val="E52F36"/>
                </a:solidFill>
                <a:ea typeface="Tahoma" panose="020B0604030504040204" pitchFamily="34" charset="0"/>
                <a:cs typeface="Arial" panose="020B0604020202020204" pitchFamily="34" charset="0"/>
              </a:rPr>
              <a:t>Unrivalled leading Market Position in Oman</a:t>
            </a:r>
          </a:p>
        </p:txBody>
      </p:sp>
      <p:sp>
        <p:nvSpPr>
          <p:cNvPr id="21" name="TextBox 20"/>
          <p:cNvSpPr txBox="1"/>
          <p:nvPr/>
        </p:nvSpPr>
        <p:spPr>
          <a:xfrm>
            <a:off x="626939" y="6541432"/>
            <a:ext cx="4709556" cy="107722"/>
          </a:xfrm>
          <a:prstGeom prst="rect">
            <a:avLst/>
          </a:prstGeom>
          <a:noFill/>
          <a:ln>
            <a:noFill/>
          </a:ln>
        </p:spPr>
        <p:txBody>
          <a:bodyPr wrap="square" lIns="0" tIns="0" rIns="0" bIns="0" anchor="b">
            <a:spAutoFit/>
          </a:bodyPr>
          <a:lstStyle/>
          <a:p>
            <a:pPr marL="112420" lvl="0" indent="-112420">
              <a:spcAft>
                <a:spcPct val="10000"/>
              </a:spcAft>
              <a:defRPr/>
            </a:pPr>
            <a:r>
              <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rPr>
              <a:t>Source</a:t>
            </a:r>
            <a:r>
              <a:rPr lang="en-US" sz="700" dirty="0">
                <a:solidFill>
                  <a:srgbClr val="53565A"/>
                </a:solidFill>
                <a:ea typeface="+mj-ea"/>
                <a:cs typeface="Arial" panose="020B0604020202020204" pitchFamily="34" charset="0"/>
              </a:rPr>
              <a:t>: Unaudited </a:t>
            </a:r>
            <a:r>
              <a:rPr lang="en-US" sz="700" dirty="0">
                <a:solidFill>
                  <a:srgbClr val="53565A"/>
                </a:solidFill>
                <a:cs typeface="Arial" panose="020B0604020202020204" pitchFamily="34" charset="0"/>
              </a:rPr>
              <a:t>Financial results as of Mar-23.</a:t>
            </a:r>
            <a:endPar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endParaRPr>
          </a:p>
        </p:txBody>
      </p:sp>
      <p:sp>
        <p:nvSpPr>
          <p:cNvPr id="22" name="TextBox 21"/>
          <p:cNvSpPr txBox="1"/>
          <p:nvPr/>
        </p:nvSpPr>
        <p:spPr>
          <a:xfrm>
            <a:off x="626939" y="6649154"/>
            <a:ext cx="7685086" cy="107722"/>
          </a:xfrm>
          <a:prstGeom prst="rect">
            <a:avLst/>
          </a:prstGeom>
          <a:noFill/>
          <a:ln>
            <a:noFill/>
          </a:ln>
        </p:spPr>
        <p:txBody>
          <a:bodyPr wrap="square" lIns="0" tIns="0" rIns="0" bIns="0" anchor="b">
            <a:spAutoFit/>
          </a:bodyPr>
          <a:lstStyle/>
          <a:p>
            <a:pPr marL="112420" lvl="0" indent="-112420">
              <a:spcAft>
                <a:spcPct val="10000"/>
              </a:spcAft>
              <a:defRPr/>
            </a:pPr>
            <a:r>
              <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rPr>
              <a:t>BM – Bank Muscat, </a:t>
            </a:r>
            <a:r>
              <a:rPr kumimoji="0" lang="en-US" sz="700" b="0" i="0" u="none" strike="noStrike" kern="1200" cap="none" spc="0" normalizeH="0" baseline="0" noProof="0" dirty="0" err="1">
                <a:ln>
                  <a:noFill/>
                </a:ln>
                <a:solidFill>
                  <a:srgbClr val="53565A"/>
                </a:solidFill>
                <a:effectLst/>
                <a:uLnTx/>
                <a:uFillTx/>
                <a:ea typeface="+mj-ea"/>
                <a:cs typeface="Arial" panose="020B0604020202020204" pitchFamily="34" charset="0"/>
              </a:rPr>
              <a:t>Dhofar</a:t>
            </a:r>
            <a:r>
              <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rPr>
              <a:t> – Bank </a:t>
            </a:r>
            <a:r>
              <a:rPr kumimoji="0" lang="en-US" sz="700" b="0" i="0" u="none" strike="noStrike" kern="1200" cap="none" spc="0" normalizeH="0" baseline="0" noProof="0" dirty="0" err="1">
                <a:ln>
                  <a:noFill/>
                </a:ln>
                <a:solidFill>
                  <a:srgbClr val="53565A"/>
                </a:solidFill>
                <a:effectLst/>
                <a:uLnTx/>
                <a:uFillTx/>
                <a:ea typeface="+mj-ea"/>
                <a:cs typeface="Arial" panose="020B0604020202020204" pitchFamily="34" charset="0"/>
              </a:rPr>
              <a:t>Dhofar</a:t>
            </a:r>
            <a:r>
              <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rPr>
              <a:t>, NBO – National Bank of Oman, </a:t>
            </a:r>
            <a:r>
              <a:rPr kumimoji="0" lang="en-US" sz="700" b="0" i="0" u="none" strike="noStrike" kern="1200" cap="none" spc="0" normalizeH="0" baseline="0" noProof="0" dirty="0" err="1">
                <a:ln>
                  <a:noFill/>
                </a:ln>
                <a:solidFill>
                  <a:srgbClr val="53565A"/>
                </a:solidFill>
                <a:effectLst/>
                <a:uLnTx/>
                <a:uFillTx/>
                <a:ea typeface="+mj-ea"/>
                <a:cs typeface="Arial" panose="020B0604020202020204" pitchFamily="34" charset="0"/>
              </a:rPr>
              <a:t>Sohar</a:t>
            </a:r>
            <a:r>
              <a:rPr lang="en-US" sz="700" dirty="0">
                <a:solidFill>
                  <a:srgbClr val="53565A"/>
                </a:solidFill>
                <a:ea typeface="+mj-ea"/>
                <a:cs typeface="Arial" panose="020B0604020202020204" pitchFamily="34" charset="0"/>
              </a:rPr>
              <a:t> – </a:t>
            </a:r>
            <a:r>
              <a:rPr lang="en-US" sz="700" dirty="0" err="1">
                <a:solidFill>
                  <a:srgbClr val="53565A"/>
                </a:solidFill>
                <a:ea typeface="+mj-ea"/>
                <a:cs typeface="Arial" panose="020B0604020202020204" pitchFamily="34" charset="0"/>
              </a:rPr>
              <a:t>Sohar</a:t>
            </a:r>
            <a:r>
              <a:rPr lang="en-US" sz="700" dirty="0">
                <a:solidFill>
                  <a:srgbClr val="53565A"/>
                </a:solidFill>
                <a:ea typeface="+mj-ea"/>
                <a:cs typeface="Arial" panose="020B0604020202020204" pitchFamily="34" charset="0"/>
              </a:rPr>
              <a:t> International Bank, HSBC – HSBC Oman, OAB – Oman Arab Bank, Ahli – Ahli Bank</a:t>
            </a:r>
            <a:endPar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endParaRPr>
          </a:p>
        </p:txBody>
      </p:sp>
      <p:sp>
        <p:nvSpPr>
          <p:cNvPr id="24" name="TextBox 23">
            <a:extLst>
              <a:ext uri="{FF2B5EF4-FFF2-40B4-BE49-F238E27FC236}">
                <a16:creationId xmlns:a16="http://schemas.microsoft.com/office/drawing/2014/main" id="{8315247D-4421-4DC0-B133-8339356D5734}"/>
              </a:ext>
            </a:extLst>
          </p:cNvPr>
          <p:cNvSpPr txBox="1"/>
          <p:nvPr/>
        </p:nvSpPr>
        <p:spPr bwMode="gray">
          <a:xfrm>
            <a:off x="388621" y="1057857"/>
            <a:ext cx="4716779"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r>
              <a:rPr lang="en-GB" altLang="zh-TW" sz="1400" kern="0" dirty="0">
                <a:solidFill>
                  <a:schemeClr val="bg1"/>
                </a:solidFill>
                <a:ea typeface="新細明體"/>
                <a:cs typeface="Arial" panose="020B0604020202020204" pitchFamily="34" charset="0"/>
              </a:rPr>
              <a:t>Total Assets (OMR mn)  </a:t>
            </a:r>
          </a:p>
        </p:txBody>
      </p:sp>
      <p:sp>
        <p:nvSpPr>
          <p:cNvPr id="25" name="TextBox 24">
            <a:extLst>
              <a:ext uri="{FF2B5EF4-FFF2-40B4-BE49-F238E27FC236}">
                <a16:creationId xmlns:a16="http://schemas.microsoft.com/office/drawing/2014/main" id="{11B41910-3CAC-485C-9D0D-83F7E649ADAD}"/>
              </a:ext>
            </a:extLst>
          </p:cNvPr>
          <p:cNvSpPr txBox="1"/>
          <p:nvPr/>
        </p:nvSpPr>
        <p:spPr bwMode="gray">
          <a:xfrm>
            <a:off x="388619" y="3740071"/>
            <a:ext cx="4716779"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r>
              <a:rPr lang="en-GB" altLang="zh-TW" sz="1400" kern="0" dirty="0">
                <a:solidFill>
                  <a:schemeClr val="bg1"/>
                </a:solidFill>
                <a:ea typeface="新細明體"/>
                <a:cs typeface="Arial" panose="020B0604020202020204" pitchFamily="34" charset="0"/>
              </a:rPr>
              <a:t>Deposits (OMR mn) </a:t>
            </a:r>
          </a:p>
        </p:txBody>
      </p:sp>
      <p:sp>
        <p:nvSpPr>
          <p:cNvPr id="26" name="TextBox 25">
            <a:extLst>
              <a:ext uri="{FF2B5EF4-FFF2-40B4-BE49-F238E27FC236}">
                <a16:creationId xmlns:a16="http://schemas.microsoft.com/office/drawing/2014/main" id="{6A81A55E-5C3D-4F67-BB82-04FFC470D534}"/>
              </a:ext>
            </a:extLst>
          </p:cNvPr>
          <p:cNvSpPr txBox="1"/>
          <p:nvPr/>
        </p:nvSpPr>
        <p:spPr bwMode="gray">
          <a:xfrm>
            <a:off x="5615796" y="1057857"/>
            <a:ext cx="4976004"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defTabSz="857139">
              <a:defRPr/>
            </a:pPr>
            <a:r>
              <a:rPr lang="en-GB" altLang="zh-TW" sz="1400" kern="0" dirty="0">
                <a:solidFill>
                  <a:schemeClr val="bg1"/>
                </a:solidFill>
                <a:ea typeface="新細明體"/>
                <a:cs typeface="Arial" panose="020B0604020202020204" pitchFamily="34" charset="0"/>
              </a:rPr>
              <a:t>Gross Loans (OMR </a:t>
            </a:r>
            <a:r>
              <a:rPr lang="en-GB" altLang="zh-TW" sz="1400" kern="0" dirty="0" err="1">
                <a:solidFill>
                  <a:schemeClr val="bg1"/>
                </a:solidFill>
                <a:ea typeface="新細明體"/>
                <a:cs typeface="Arial" panose="020B0604020202020204" pitchFamily="34" charset="0"/>
              </a:rPr>
              <a:t>mn</a:t>
            </a:r>
            <a:r>
              <a:rPr lang="en-GB" altLang="zh-TW" sz="1400" kern="0" dirty="0">
                <a:solidFill>
                  <a:schemeClr val="bg1"/>
                </a:solidFill>
                <a:ea typeface="新細明體"/>
                <a:cs typeface="Arial" panose="020B0604020202020204" pitchFamily="34" charset="0"/>
              </a:rPr>
              <a:t>)  </a:t>
            </a:r>
          </a:p>
        </p:txBody>
      </p:sp>
      <p:sp>
        <p:nvSpPr>
          <p:cNvPr id="27" name="TextBox 26">
            <a:extLst>
              <a:ext uri="{FF2B5EF4-FFF2-40B4-BE49-F238E27FC236}">
                <a16:creationId xmlns:a16="http://schemas.microsoft.com/office/drawing/2014/main" id="{127166C9-BFF6-4B58-AEBF-2CF068896825}"/>
              </a:ext>
            </a:extLst>
          </p:cNvPr>
          <p:cNvSpPr txBox="1"/>
          <p:nvPr/>
        </p:nvSpPr>
        <p:spPr bwMode="gray">
          <a:xfrm>
            <a:off x="5615796" y="3740071"/>
            <a:ext cx="4976004"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defTabSz="857139">
              <a:defRPr/>
            </a:pPr>
            <a:r>
              <a:rPr lang="en-GB" altLang="zh-TW" sz="1400" kern="0" dirty="0">
                <a:solidFill>
                  <a:schemeClr val="bg1"/>
                </a:solidFill>
                <a:ea typeface="新細明體"/>
                <a:cs typeface="Arial" panose="020B0604020202020204" pitchFamily="34" charset="0"/>
              </a:rPr>
              <a:t>Net Profit (OMR mn) </a:t>
            </a:r>
          </a:p>
        </p:txBody>
      </p:sp>
      <p:pic>
        <p:nvPicPr>
          <p:cNvPr id="2" name="Picture 1">
            <a:extLst>
              <a:ext uri="{FF2B5EF4-FFF2-40B4-BE49-F238E27FC236}">
                <a16:creationId xmlns:a16="http://schemas.microsoft.com/office/drawing/2014/main" id="{582B2567-9231-4598-9D46-A67150903251}"/>
              </a:ext>
            </a:extLst>
          </p:cNvPr>
          <p:cNvPicPr>
            <a:picLocks noChangeAspect="1"/>
          </p:cNvPicPr>
          <p:nvPr/>
        </p:nvPicPr>
        <p:blipFill>
          <a:blip r:embed="rId3"/>
          <a:stretch>
            <a:fillRect/>
          </a:stretch>
        </p:blipFill>
        <p:spPr>
          <a:xfrm>
            <a:off x="5776650" y="4257212"/>
            <a:ext cx="4654296" cy="2036064"/>
          </a:xfrm>
          <a:prstGeom prst="rect">
            <a:avLst/>
          </a:prstGeom>
        </p:spPr>
      </p:pic>
      <p:pic>
        <p:nvPicPr>
          <p:cNvPr id="7" name="Picture 6">
            <a:extLst>
              <a:ext uri="{FF2B5EF4-FFF2-40B4-BE49-F238E27FC236}">
                <a16:creationId xmlns:a16="http://schemas.microsoft.com/office/drawing/2014/main" id="{5BAF5B60-8538-48AE-8D94-B1136551C720}"/>
              </a:ext>
            </a:extLst>
          </p:cNvPr>
          <p:cNvPicPr>
            <a:picLocks noChangeAspect="1"/>
          </p:cNvPicPr>
          <p:nvPr/>
        </p:nvPicPr>
        <p:blipFill>
          <a:blip r:embed="rId4"/>
          <a:stretch>
            <a:fillRect/>
          </a:stretch>
        </p:blipFill>
        <p:spPr>
          <a:xfrm>
            <a:off x="5776650" y="1505821"/>
            <a:ext cx="4460748" cy="1997964"/>
          </a:xfrm>
          <a:prstGeom prst="rect">
            <a:avLst/>
          </a:prstGeom>
        </p:spPr>
      </p:pic>
      <p:pic>
        <p:nvPicPr>
          <p:cNvPr id="8" name="Picture 7">
            <a:extLst>
              <a:ext uri="{FF2B5EF4-FFF2-40B4-BE49-F238E27FC236}">
                <a16:creationId xmlns:a16="http://schemas.microsoft.com/office/drawing/2014/main" id="{82F70CC0-2C8A-4EE5-9A75-8410146FCCBB}"/>
              </a:ext>
            </a:extLst>
          </p:cNvPr>
          <p:cNvPicPr>
            <a:picLocks noChangeAspect="1"/>
          </p:cNvPicPr>
          <p:nvPr/>
        </p:nvPicPr>
        <p:blipFill>
          <a:blip r:embed="rId5"/>
          <a:stretch>
            <a:fillRect/>
          </a:stretch>
        </p:blipFill>
        <p:spPr>
          <a:xfrm>
            <a:off x="516634" y="1510014"/>
            <a:ext cx="4588764" cy="2013204"/>
          </a:xfrm>
          <a:prstGeom prst="rect">
            <a:avLst/>
          </a:prstGeom>
        </p:spPr>
      </p:pic>
      <p:pic>
        <p:nvPicPr>
          <p:cNvPr id="11" name="Picture 10">
            <a:extLst>
              <a:ext uri="{FF2B5EF4-FFF2-40B4-BE49-F238E27FC236}">
                <a16:creationId xmlns:a16="http://schemas.microsoft.com/office/drawing/2014/main" id="{E01F6FCC-120D-471F-ADB4-725E5151A24E}"/>
              </a:ext>
            </a:extLst>
          </p:cNvPr>
          <p:cNvPicPr>
            <a:picLocks noChangeAspect="1"/>
          </p:cNvPicPr>
          <p:nvPr/>
        </p:nvPicPr>
        <p:blipFill>
          <a:blip r:embed="rId6"/>
          <a:stretch>
            <a:fillRect/>
          </a:stretch>
        </p:blipFill>
        <p:spPr>
          <a:xfrm>
            <a:off x="516634" y="4271690"/>
            <a:ext cx="4396740" cy="2007108"/>
          </a:xfrm>
          <a:prstGeom prst="rect">
            <a:avLst/>
          </a:prstGeom>
        </p:spPr>
      </p:pic>
    </p:spTree>
    <p:extLst>
      <p:ext uri="{BB962C8B-B14F-4D97-AF65-F5344CB8AC3E}">
        <p14:creationId xmlns:p14="http://schemas.microsoft.com/office/powerpoint/2010/main" val="265901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1D6A9-BDAC-49C0-AC14-0A2706A24BFE}" type="slidenum">
              <a:rPr lang="en-US" smtClean="0"/>
              <a:pPr/>
              <a:t>12</a:t>
            </a:fld>
            <a:endParaRPr lang="en-US" dirty="0"/>
          </a:p>
        </p:txBody>
      </p:sp>
      <p:sp>
        <p:nvSpPr>
          <p:cNvPr id="13" name="TextBox 12"/>
          <p:cNvSpPr txBox="1"/>
          <p:nvPr/>
        </p:nvSpPr>
        <p:spPr>
          <a:xfrm>
            <a:off x="673100" y="6485228"/>
            <a:ext cx="11453769" cy="333938"/>
          </a:xfrm>
          <a:prstGeom prst="rect">
            <a:avLst/>
          </a:prstGeom>
          <a:noFill/>
          <a:ln>
            <a:noFill/>
          </a:ln>
        </p:spPr>
        <p:txBody>
          <a:bodyPr wrap="square" lIns="0" tIns="0" rIns="0" bIns="0" anchor="b">
            <a:spAutoFit/>
          </a:bodyPr>
          <a:lstStyle/>
          <a:p>
            <a:pPr lvl="0" indent="1588">
              <a:spcAft>
                <a:spcPct val="10000"/>
              </a:spcAft>
              <a:defRPr/>
            </a:pPr>
            <a:r>
              <a:rPr lang="en-US" sz="700" dirty="0">
                <a:solidFill>
                  <a:srgbClr val="53565A"/>
                </a:solidFill>
                <a:ea typeface="+mj-ea"/>
                <a:cs typeface="Arial" panose="020B0604020202020204" pitchFamily="34" charset="0"/>
              </a:rPr>
              <a:t>Source: Bank’s unaudited financial results Mar-23 and Central Bank of Oman Statistical Bulletin, CBO’s Oman market share report for conventional and Islamic operations Mar-23</a:t>
            </a:r>
          </a:p>
          <a:p>
            <a:pPr lvl="0" indent="1588">
              <a:spcAft>
                <a:spcPct val="10000"/>
              </a:spcAft>
              <a:defRPr/>
            </a:pPr>
            <a:r>
              <a:rPr lang="en-US" sz="700" dirty="0">
                <a:solidFill>
                  <a:srgbClr val="53565A"/>
                </a:solidFill>
                <a:ea typeface="+mj-ea"/>
                <a:cs typeface="Arial" panose="020B0604020202020204" pitchFamily="34" charset="0"/>
              </a:rPr>
              <a:t>Computation basis: </a:t>
            </a:r>
            <a:r>
              <a:rPr lang="en-US" sz="700" baseline="30000" dirty="0">
                <a:solidFill>
                  <a:srgbClr val="53565A"/>
                </a:solidFill>
                <a:ea typeface="+mj-ea"/>
                <a:cs typeface="Arial" panose="020B0604020202020204" pitchFamily="34" charset="0"/>
              </a:rPr>
              <a:t>1 </a:t>
            </a:r>
            <a:r>
              <a:rPr lang="en-US" sz="700" dirty="0">
                <a:solidFill>
                  <a:srgbClr val="53565A"/>
                </a:solidFill>
                <a:ea typeface="+mj-ea"/>
                <a:cs typeface="Arial" panose="020B0604020202020204" pitchFamily="34" charset="0"/>
              </a:rPr>
              <a:t>Bank’s Total Assets Market share = Bank</a:t>
            </a:r>
            <a:r>
              <a:rPr lang="en-US" sz="700" dirty="0">
                <a:solidFill>
                  <a:srgbClr val="53565A"/>
                </a:solidFill>
                <a:cs typeface="Arial" panose="020B0604020202020204" pitchFamily="34" charset="0"/>
              </a:rPr>
              <a:t>’s</a:t>
            </a:r>
            <a:r>
              <a:rPr lang="en-US" sz="700" dirty="0">
                <a:solidFill>
                  <a:srgbClr val="53565A"/>
                </a:solidFill>
                <a:ea typeface="+mj-ea"/>
                <a:cs typeface="Arial" panose="020B0604020202020204" pitchFamily="34" charset="0"/>
              </a:rPr>
              <a:t> Total assets / Total assets as per CBO; </a:t>
            </a:r>
            <a:r>
              <a:rPr lang="en-US" sz="700" baseline="30000" dirty="0">
                <a:solidFill>
                  <a:srgbClr val="53565A"/>
                </a:solidFill>
                <a:ea typeface="+mj-ea"/>
                <a:cs typeface="Arial" panose="020B0604020202020204" pitchFamily="34" charset="0"/>
              </a:rPr>
              <a:t>2</a:t>
            </a:r>
            <a:r>
              <a:rPr lang="en-US" sz="700" dirty="0">
                <a:solidFill>
                  <a:srgbClr val="53565A"/>
                </a:solidFill>
                <a:ea typeface="+mj-ea"/>
                <a:cs typeface="Arial" panose="020B0604020202020204" pitchFamily="34" charset="0"/>
              </a:rPr>
              <a:t> </a:t>
            </a:r>
            <a:r>
              <a:rPr lang="en-US" sz="700" dirty="0">
                <a:solidFill>
                  <a:srgbClr val="53565A"/>
                </a:solidFill>
                <a:cs typeface="Arial" panose="020B0604020202020204" pitchFamily="34" charset="0"/>
              </a:rPr>
              <a:t>Bank’s Total Deposits Market share = </a:t>
            </a:r>
            <a:r>
              <a:rPr lang="en-US" sz="700" dirty="0">
                <a:solidFill>
                  <a:srgbClr val="53565A"/>
                </a:solidFill>
                <a:ea typeface="+mj-ea"/>
                <a:cs typeface="Arial" panose="020B0604020202020204" pitchFamily="34" charset="0"/>
              </a:rPr>
              <a:t>Bank’s Customer Deposits / Total Customer Deposits as per CBO, </a:t>
            </a:r>
            <a:r>
              <a:rPr lang="en-US" sz="700" baseline="30000" dirty="0">
                <a:solidFill>
                  <a:srgbClr val="53565A"/>
                </a:solidFill>
                <a:cs typeface="Arial" panose="020B0604020202020204" pitchFamily="34" charset="0"/>
              </a:rPr>
              <a:t>3</a:t>
            </a:r>
            <a:r>
              <a:rPr lang="en-US" sz="700" dirty="0">
                <a:solidFill>
                  <a:srgbClr val="53565A"/>
                </a:solidFill>
                <a:ea typeface="+mj-ea"/>
                <a:cs typeface="Arial" panose="020B0604020202020204" pitchFamily="34" charset="0"/>
              </a:rPr>
              <a:t> NPL Ratio = NPL / Gross Loans, Coverage Ratio = (Loan + Non-funded provisions) / NPL, </a:t>
            </a:r>
            <a:r>
              <a:rPr lang="en-US" sz="700" baseline="30000" dirty="0">
                <a:solidFill>
                  <a:srgbClr val="53565A"/>
                </a:solidFill>
                <a:ea typeface="+mj-ea"/>
                <a:cs typeface="Arial" panose="020B0604020202020204" pitchFamily="34" charset="0"/>
              </a:rPr>
              <a:t>4</a:t>
            </a:r>
            <a:r>
              <a:rPr lang="en-US" sz="700" dirty="0">
                <a:solidFill>
                  <a:srgbClr val="53565A"/>
                </a:solidFill>
                <a:ea typeface="+mj-ea"/>
                <a:cs typeface="Arial" panose="020B0604020202020204" pitchFamily="34" charset="0"/>
              </a:rPr>
              <a:t> Return on average equity = Net profit / Average of opening and closing equity attributable to equity holders for FY22</a:t>
            </a:r>
          </a:p>
        </p:txBody>
      </p:sp>
      <p:sp>
        <p:nvSpPr>
          <p:cNvPr id="30" name="TextBox 29">
            <a:extLst>
              <a:ext uri="{FF2B5EF4-FFF2-40B4-BE49-F238E27FC236}">
                <a16:creationId xmlns:a16="http://schemas.microsoft.com/office/drawing/2014/main" id="{4E6FA154-A092-0146-90EC-7230D000C606}"/>
              </a:ext>
            </a:extLst>
          </p:cNvPr>
          <p:cNvSpPr txBox="1"/>
          <p:nvPr/>
        </p:nvSpPr>
        <p:spPr>
          <a:xfrm>
            <a:off x="225922" y="335435"/>
            <a:ext cx="10268706" cy="553998"/>
          </a:xfrm>
          <a:prstGeom prst="rect">
            <a:avLst/>
          </a:prstGeom>
          <a:noFill/>
        </p:spPr>
        <p:txBody>
          <a:bodyPr wrap="square" rtlCol="0">
            <a:spAutoFit/>
          </a:bodyPr>
          <a:lstStyle/>
          <a:p>
            <a:r>
              <a:rPr lang="en-US" sz="3000" dirty="0">
                <a:solidFill>
                  <a:srgbClr val="E52F36"/>
                </a:solidFill>
                <a:ea typeface="Tahoma" panose="020B0604030504040204" pitchFamily="34" charset="0"/>
                <a:cs typeface="Arial" panose="020B0604020202020204" pitchFamily="34" charset="0"/>
              </a:rPr>
              <a:t>Bank Muscat - </a:t>
            </a:r>
            <a:r>
              <a:rPr lang="en-US" sz="2800" dirty="0">
                <a:solidFill>
                  <a:srgbClr val="E52F36"/>
                </a:solidFill>
                <a:ea typeface="Tahoma" panose="020B0604030504040204" pitchFamily="34" charset="0"/>
                <a:cs typeface="Arial" panose="020B0604020202020204" pitchFamily="34" charset="0"/>
              </a:rPr>
              <a:t>Unrivalled leading Market Position in Oman</a:t>
            </a:r>
            <a:endParaRPr lang="en-US" sz="2800" baseline="30000" dirty="0">
              <a:solidFill>
                <a:srgbClr val="E52F36"/>
              </a:solidFill>
              <a:ea typeface="Tahoma" panose="020B060403050404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A6A41E9-4005-4934-A880-4795A5555703}"/>
              </a:ext>
            </a:extLst>
          </p:cNvPr>
          <p:cNvSpPr txBox="1"/>
          <p:nvPr/>
        </p:nvSpPr>
        <p:spPr bwMode="gray">
          <a:xfrm>
            <a:off x="342899" y="1093243"/>
            <a:ext cx="4992525"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defRPr/>
            </a:pPr>
            <a:r>
              <a:rPr lang="en-GB" altLang="zh-TW" sz="1400" kern="0" dirty="0">
                <a:solidFill>
                  <a:schemeClr val="bg1"/>
                </a:solidFill>
                <a:ea typeface="新細明體"/>
                <a:cs typeface="Arial" panose="020B0604020202020204" pitchFamily="34" charset="0"/>
              </a:rPr>
              <a:t>Market Share – Total Assets</a:t>
            </a:r>
            <a:r>
              <a:rPr lang="en-GB" altLang="zh-TW" sz="1400" kern="0" baseline="30000" dirty="0">
                <a:solidFill>
                  <a:schemeClr val="bg1"/>
                </a:solidFill>
                <a:ea typeface="新細明體"/>
                <a:cs typeface="Arial" panose="020B0604020202020204" pitchFamily="34" charset="0"/>
              </a:rPr>
              <a:t>1</a:t>
            </a:r>
            <a:r>
              <a:rPr lang="en-GB" altLang="zh-TW" sz="1400" kern="0" dirty="0">
                <a:solidFill>
                  <a:schemeClr val="bg1"/>
                </a:solidFill>
                <a:ea typeface="新細明體"/>
                <a:cs typeface="Arial" panose="020B0604020202020204" pitchFamily="34" charset="0"/>
              </a:rPr>
              <a:t> and Deposits</a:t>
            </a:r>
            <a:r>
              <a:rPr lang="en-GB" altLang="zh-TW" sz="1400" kern="0" baseline="30000" dirty="0">
                <a:solidFill>
                  <a:schemeClr val="bg1"/>
                </a:solidFill>
                <a:ea typeface="新細明體"/>
                <a:cs typeface="Arial" panose="020B0604020202020204" pitchFamily="34" charset="0"/>
              </a:rPr>
              <a:t>2</a:t>
            </a:r>
            <a:endParaRPr lang="en-GB" altLang="zh-TW" sz="1400" kern="0" dirty="0">
              <a:solidFill>
                <a:schemeClr val="bg1"/>
              </a:solidFill>
              <a:ea typeface="新細明體"/>
              <a:cs typeface="Arial" panose="020B0604020202020204" pitchFamily="34" charset="0"/>
            </a:endParaRPr>
          </a:p>
        </p:txBody>
      </p:sp>
      <p:sp>
        <p:nvSpPr>
          <p:cNvPr id="31" name="TextBox 30">
            <a:extLst>
              <a:ext uri="{FF2B5EF4-FFF2-40B4-BE49-F238E27FC236}">
                <a16:creationId xmlns:a16="http://schemas.microsoft.com/office/drawing/2014/main" id="{0EC4AE87-7D52-4E58-8D83-46E9C06908DA}"/>
              </a:ext>
            </a:extLst>
          </p:cNvPr>
          <p:cNvSpPr txBox="1"/>
          <p:nvPr/>
        </p:nvSpPr>
        <p:spPr bwMode="gray">
          <a:xfrm>
            <a:off x="342898" y="3710478"/>
            <a:ext cx="4992525"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defRPr/>
            </a:pPr>
            <a:r>
              <a:rPr lang="en-GB" altLang="zh-TW" sz="1400" kern="0" dirty="0">
                <a:solidFill>
                  <a:schemeClr val="bg1"/>
                </a:solidFill>
                <a:ea typeface="新細明體"/>
                <a:cs typeface="Arial" panose="020B0604020202020204" pitchFamily="34" charset="0"/>
              </a:rPr>
              <a:t>Profitability – RoAE</a:t>
            </a:r>
            <a:r>
              <a:rPr lang="en-GB" altLang="zh-TW" sz="1400" kern="0" baseline="30000" dirty="0">
                <a:solidFill>
                  <a:schemeClr val="bg1"/>
                </a:solidFill>
                <a:ea typeface="新細明體"/>
                <a:cs typeface="Arial" panose="020B0604020202020204" pitchFamily="34" charset="0"/>
              </a:rPr>
              <a:t>4</a:t>
            </a:r>
            <a:endParaRPr lang="en-GB" altLang="zh-TW" sz="1400" kern="0" dirty="0">
              <a:solidFill>
                <a:schemeClr val="bg1"/>
              </a:solidFill>
              <a:ea typeface="新細明體"/>
              <a:cs typeface="Arial" panose="020B0604020202020204" pitchFamily="34" charset="0"/>
            </a:endParaRPr>
          </a:p>
        </p:txBody>
      </p:sp>
      <p:sp>
        <p:nvSpPr>
          <p:cNvPr id="32" name="TextBox 31">
            <a:extLst>
              <a:ext uri="{FF2B5EF4-FFF2-40B4-BE49-F238E27FC236}">
                <a16:creationId xmlns:a16="http://schemas.microsoft.com/office/drawing/2014/main" id="{88D21750-7BD8-45BC-A5E9-462C13F1ABC4}"/>
              </a:ext>
            </a:extLst>
          </p:cNvPr>
          <p:cNvSpPr txBox="1"/>
          <p:nvPr/>
        </p:nvSpPr>
        <p:spPr bwMode="gray">
          <a:xfrm>
            <a:off x="5590055" y="1092556"/>
            <a:ext cx="4992525"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defRPr/>
            </a:pPr>
            <a:r>
              <a:rPr lang="en-US" altLang="zh-TW" sz="1400" kern="0" dirty="0">
                <a:solidFill>
                  <a:schemeClr val="bg1"/>
                </a:solidFill>
                <a:ea typeface="新細明體"/>
                <a:cs typeface="Arial" panose="020B0604020202020204" pitchFamily="34" charset="0"/>
              </a:rPr>
              <a:t>Asset quality</a:t>
            </a:r>
            <a:r>
              <a:rPr lang="en-US" altLang="zh-TW" sz="1400" kern="0" baseline="30000" dirty="0">
                <a:solidFill>
                  <a:schemeClr val="bg1"/>
                </a:solidFill>
                <a:ea typeface="新細明體"/>
                <a:cs typeface="Arial" panose="020B0604020202020204" pitchFamily="34" charset="0"/>
              </a:rPr>
              <a:t>3</a:t>
            </a:r>
            <a:r>
              <a:rPr lang="en-US" altLang="zh-TW" sz="1400" kern="0" dirty="0">
                <a:solidFill>
                  <a:schemeClr val="bg1"/>
                </a:solidFill>
                <a:ea typeface="新細明體"/>
                <a:cs typeface="Arial" panose="020B0604020202020204" pitchFamily="34" charset="0"/>
              </a:rPr>
              <a:t> – Coverage ratio and NPL Ratio</a:t>
            </a:r>
            <a:endParaRPr lang="en-GB" altLang="zh-TW" sz="1400" kern="0" baseline="30000" dirty="0">
              <a:solidFill>
                <a:schemeClr val="bg1"/>
              </a:solidFill>
              <a:ea typeface="新細明體"/>
              <a:cs typeface="Arial" panose="020B0604020202020204" pitchFamily="34" charset="0"/>
            </a:endParaRPr>
          </a:p>
        </p:txBody>
      </p:sp>
      <p:sp>
        <p:nvSpPr>
          <p:cNvPr id="33" name="TextBox 32">
            <a:extLst>
              <a:ext uri="{FF2B5EF4-FFF2-40B4-BE49-F238E27FC236}">
                <a16:creationId xmlns:a16="http://schemas.microsoft.com/office/drawing/2014/main" id="{0881DFF3-24BA-4A2F-92F7-CEEBE3B97BB4}"/>
              </a:ext>
            </a:extLst>
          </p:cNvPr>
          <p:cNvSpPr txBox="1"/>
          <p:nvPr/>
        </p:nvSpPr>
        <p:spPr bwMode="gray">
          <a:xfrm>
            <a:off x="5590055" y="3710478"/>
            <a:ext cx="4992525"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defRPr/>
            </a:pPr>
            <a:r>
              <a:rPr lang="en-GB" altLang="zh-TW" sz="1400" kern="0" dirty="0">
                <a:solidFill>
                  <a:schemeClr val="bg1"/>
                </a:solidFill>
                <a:ea typeface="新細明體"/>
                <a:cs typeface="Arial" panose="020B0604020202020204" pitchFamily="34" charset="0"/>
              </a:rPr>
              <a:t>Capitalization</a:t>
            </a:r>
          </a:p>
        </p:txBody>
      </p:sp>
      <p:pic>
        <p:nvPicPr>
          <p:cNvPr id="10" name="Picture 9">
            <a:extLst>
              <a:ext uri="{FF2B5EF4-FFF2-40B4-BE49-F238E27FC236}">
                <a16:creationId xmlns:a16="http://schemas.microsoft.com/office/drawing/2014/main" id="{574D367F-ACBB-4B8D-838C-97D586CAE6C8}"/>
              </a:ext>
            </a:extLst>
          </p:cNvPr>
          <p:cNvPicPr>
            <a:picLocks noChangeAspect="1"/>
          </p:cNvPicPr>
          <p:nvPr/>
        </p:nvPicPr>
        <p:blipFill>
          <a:blip r:embed="rId3"/>
          <a:stretch>
            <a:fillRect/>
          </a:stretch>
        </p:blipFill>
        <p:spPr>
          <a:xfrm>
            <a:off x="225922" y="4281337"/>
            <a:ext cx="5186281" cy="1927568"/>
          </a:xfrm>
          <a:prstGeom prst="rect">
            <a:avLst/>
          </a:prstGeom>
        </p:spPr>
      </p:pic>
      <p:pic>
        <p:nvPicPr>
          <p:cNvPr id="4" name="Picture 3">
            <a:extLst>
              <a:ext uri="{FF2B5EF4-FFF2-40B4-BE49-F238E27FC236}">
                <a16:creationId xmlns:a16="http://schemas.microsoft.com/office/drawing/2014/main" id="{A71A3C5F-A3C3-4569-96D2-FCC7F9E72148}"/>
              </a:ext>
            </a:extLst>
          </p:cNvPr>
          <p:cNvPicPr>
            <a:picLocks noChangeAspect="1"/>
          </p:cNvPicPr>
          <p:nvPr/>
        </p:nvPicPr>
        <p:blipFill>
          <a:blip r:embed="rId4"/>
          <a:stretch>
            <a:fillRect/>
          </a:stretch>
        </p:blipFill>
        <p:spPr>
          <a:xfrm>
            <a:off x="5666835" y="3867306"/>
            <a:ext cx="5181519" cy="2664601"/>
          </a:xfrm>
          <a:prstGeom prst="rect">
            <a:avLst/>
          </a:prstGeom>
        </p:spPr>
      </p:pic>
      <p:pic>
        <p:nvPicPr>
          <p:cNvPr id="7" name="Picture 6">
            <a:extLst>
              <a:ext uri="{FF2B5EF4-FFF2-40B4-BE49-F238E27FC236}">
                <a16:creationId xmlns:a16="http://schemas.microsoft.com/office/drawing/2014/main" id="{B9B7E350-AE01-4AE7-93F6-FE25B7F81248}"/>
              </a:ext>
            </a:extLst>
          </p:cNvPr>
          <p:cNvPicPr>
            <a:picLocks noChangeAspect="1"/>
          </p:cNvPicPr>
          <p:nvPr/>
        </p:nvPicPr>
        <p:blipFill>
          <a:blip r:embed="rId5"/>
          <a:stretch>
            <a:fillRect/>
          </a:stretch>
        </p:blipFill>
        <p:spPr>
          <a:xfrm>
            <a:off x="5174411" y="1411924"/>
            <a:ext cx="5823812" cy="2211560"/>
          </a:xfrm>
          <a:prstGeom prst="rect">
            <a:avLst/>
          </a:prstGeom>
        </p:spPr>
      </p:pic>
      <p:pic>
        <p:nvPicPr>
          <p:cNvPr id="3" name="Picture 2">
            <a:extLst>
              <a:ext uri="{FF2B5EF4-FFF2-40B4-BE49-F238E27FC236}">
                <a16:creationId xmlns:a16="http://schemas.microsoft.com/office/drawing/2014/main" id="{D88F7986-B1DD-4F66-819B-057EF1B3B4A1}"/>
              </a:ext>
            </a:extLst>
          </p:cNvPr>
          <p:cNvPicPr>
            <a:picLocks noChangeAspect="1"/>
          </p:cNvPicPr>
          <p:nvPr/>
        </p:nvPicPr>
        <p:blipFill>
          <a:blip r:embed="rId6"/>
          <a:stretch>
            <a:fillRect/>
          </a:stretch>
        </p:blipFill>
        <p:spPr>
          <a:xfrm>
            <a:off x="151301" y="1517057"/>
            <a:ext cx="5375718" cy="2211560"/>
          </a:xfrm>
          <a:prstGeom prst="rect">
            <a:avLst/>
          </a:prstGeom>
        </p:spPr>
      </p:pic>
    </p:spTree>
    <p:extLst>
      <p:ext uri="{BB962C8B-B14F-4D97-AF65-F5344CB8AC3E}">
        <p14:creationId xmlns:p14="http://schemas.microsoft.com/office/powerpoint/2010/main" val="249558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1D6A9-BDAC-49C0-AC14-0A2706A24BFE}" type="slidenum">
              <a:rPr kumimoji="0" lang="en-US" sz="1400" b="0" i="0" u="none" strike="noStrike" kern="1200" cap="none" spc="0" normalizeH="0" baseline="0" noProof="0" smtClean="0">
                <a:ln>
                  <a:noFill/>
                </a:ln>
                <a:solidFill>
                  <a:srgbClr val="FFFFFF"/>
                </a:solidFill>
                <a:effectLst/>
                <a:uLnTx/>
                <a:uFillTx/>
                <a:latin typeface="SST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rgbClr val="FFFFFF"/>
              </a:solidFill>
              <a:effectLst/>
              <a:uLnTx/>
              <a:uFillTx/>
              <a:latin typeface="SST Roman"/>
              <a:ea typeface="+mn-ea"/>
              <a:cs typeface="+mn-cs"/>
            </a:endParaRPr>
          </a:p>
        </p:txBody>
      </p:sp>
      <p:sp>
        <p:nvSpPr>
          <p:cNvPr id="16" name="TextBox 15"/>
          <p:cNvSpPr txBox="1"/>
          <p:nvPr/>
        </p:nvSpPr>
        <p:spPr>
          <a:xfrm>
            <a:off x="673100" y="6581182"/>
            <a:ext cx="11598810" cy="107722"/>
          </a:xfrm>
          <a:prstGeom prst="rect">
            <a:avLst/>
          </a:prstGeom>
          <a:noFill/>
          <a:ln>
            <a:noFill/>
          </a:ln>
        </p:spPr>
        <p:txBody>
          <a:bodyPr wrap="square" lIns="0" tIns="0" rIns="0" bIns="0" anchor="b">
            <a:spAutoFit/>
          </a:bodyPr>
          <a:lstStyle/>
          <a:p>
            <a:pPr marL="0" marR="0" lvl="0" indent="1588" algn="l" defTabSz="914400" rtl="0" eaLnBrk="1" fontAlgn="auto" latinLnBrk="0" hangingPunct="1">
              <a:lnSpc>
                <a:spcPct val="100000"/>
              </a:lnSpc>
              <a:spcBef>
                <a:spcPts val="0"/>
              </a:spcBef>
              <a:spcAft>
                <a:spcPct val="10000"/>
              </a:spcAft>
              <a:buClrTx/>
              <a:buSzTx/>
              <a:buFontTx/>
              <a:buNone/>
              <a:tabLst/>
              <a:defRPr/>
            </a:pPr>
            <a:r>
              <a:rPr kumimoji="0" lang="en-US" sz="700" b="0" i="0" u="none" strike="noStrike" kern="1200" cap="none" spc="0" normalizeH="0" baseline="0" noProof="0" dirty="0">
                <a:ln>
                  <a:noFill/>
                </a:ln>
                <a:solidFill>
                  <a:srgbClr val="53565A"/>
                </a:solidFill>
                <a:effectLst/>
                <a:uLnTx/>
                <a:uFillTx/>
                <a:ea typeface="+mn-ea"/>
                <a:cs typeface="Arial" panose="020B0604020202020204" pitchFamily="34" charset="0"/>
              </a:rPr>
              <a:t>Source: Financial results as of Dec-22 unaudited, Central Bank of Oman Statistical Bulletin</a:t>
            </a:r>
          </a:p>
        </p:txBody>
      </p:sp>
      <p:sp>
        <p:nvSpPr>
          <p:cNvPr id="32" name="TextBox 31">
            <a:extLst>
              <a:ext uri="{FF2B5EF4-FFF2-40B4-BE49-F238E27FC236}">
                <a16:creationId xmlns:a16="http://schemas.microsoft.com/office/drawing/2014/main" id="{4E6FA154-A092-0146-90EC-7230D000C606}"/>
              </a:ext>
            </a:extLst>
          </p:cNvPr>
          <p:cNvSpPr txBox="1"/>
          <p:nvPr/>
        </p:nvSpPr>
        <p:spPr>
          <a:xfrm>
            <a:off x="225922" y="335435"/>
            <a:ext cx="1026870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E52F36"/>
                </a:solidFill>
                <a:effectLst/>
                <a:uLnTx/>
                <a:uFillTx/>
                <a:ea typeface="Tahoma" panose="020B0604030504040204" pitchFamily="34" charset="0"/>
                <a:cs typeface="Arial" panose="020B0604020202020204" pitchFamily="34" charset="0"/>
              </a:rPr>
              <a:t>Bank Muscat - </a:t>
            </a:r>
            <a:r>
              <a:rPr kumimoji="0" lang="en-US" sz="2800" b="0" i="0" u="none" strike="noStrike" kern="1200" cap="none" spc="0" normalizeH="0" baseline="0" noProof="0" dirty="0">
                <a:ln>
                  <a:noFill/>
                </a:ln>
                <a:solidFill>
                  <a:srgbClr val="E52F36"/>
                </a:solidFill>
                <a:effectLst/>
                <a:uLnTx/>
                <a:uFillTx/>
                <a:ea typeface="Tahoma" panose="020B0604030504040204" pitchFamily="34" charset="0"/>
                <a:cs typeface="Arial" panose="020B0604020202020204" pitchFamily="34" charset="0"/>
              </a:rPr>
              <a:t>Dominant domestic franchise in the region</a:t>
            </a:r>
            <a:endParaRPr kumimoji="0" lang="en-US" sz="2800" b="0" i="0" u="none" strike="noStrike" kern="1200" cap="none" spc="0" normalizeH="0" baseline="30000" noProof="0" dirty="0">
              <a:ln>
                <a:noFill/>
              </a:ln>
              <a:solidFill>
                <a:srgbClr val="E52F36"/>
              </a:solidFill>
              <a:effectLst/>
              <a:uLnTx/>
              <a:uFillTx/>
              <a:ea typeface="Tahoma" panose="020B060403050404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9545611-D8ED-4866-B7BF-5BFDF29A5AB9}"/>
              </a:ext>
            </a:extLst>
          </p:cNvPr>
          <p:cNvSpPr txBox="1"/>
          <p:nvPr/>
        </p:nvSpPr>
        <p:spPr>
          <a:xfrm>
            <a:off x="673100" y="6721025"/>
            <a:ext cx="11578902" cy="107722"/>
          </a:xfrm>
          <a:prstGeom prst="rect">
            <a:avLst/>
          </a:prstGeom>
          <a:noFill/>
          <a:ln>
            <a:noFill/>
          </a:ln>
        </p:spPr>
        <p:txBody>
          <a:bodyPr wrap="square" lIns="0" tIns="0" rIns="0" bIns="0" anchor="b">
            <a:spAutoFit/>
          </a:bodyPr>
          <a:lstStyle/>
          <a:p>
            <a:pPr marL="112420" lvl="0" indent="-112420">
              <a:spcAft>
                <a:spcPct val="10000"/>
              </a:spcAft>
              <a:defRPr/>
            </a:pPr>
            <a:r>
              <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rPr>
              <a:t>BM – Bank Muscat, SNB – </a:t>
            </a:r>
            <a:r>
              <a:rPr lang="en-US" sz="700" dirty="0">
                <a:solidFill>
                  <a:srgbClr val="53565A"/>
                </a:solidFill>
                <a:ea typeface="+mj-ea"/>
                <a:cs typeface="Arial" panose="020B0604020202020204" pitchFamily="34" charset="0"/>
              </a:rPr>
              <a:t>Saudi National Bank (KSA), </a:t>
            </a:r>
            <a:r>
              <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rPr>
              <a:t>FAB – </a:t>
            </a:r>
            <a:r>
              <a:rPr lang="en-US" sz="700" dirty="0">
                <a:solidFill>
                  <a:srgbClr val="53565A"/>
                </a:solidFill>
                <a:ea typeface="+mj-ea"/>
                <a:cs typeface="Arial" panose="020B0604020202020204" pitchFamily="34" charset="0"/>
              </a:rPr>
              <a:t>First Abu Dhabi Bank (UAE), </a:t>
            </a:r>
            <a:r>
              <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rPr>
              <a:t>ENBD</a:t>
            </a:r>
            <a:r>
              <a:rPr lang="en-US" sz="700" dirty="0">
                <a:solidFill>
                  <a:srgbClr val="53565A"/>
                </a:solidFill>
                <a:ea typeface="+mj-ea"/>
                <a:cs typeface="Arial" panose="020B0604020202020204" pitchFamily="34" charset="0"/>
              </a:rPr>
              <a:t> – Emirates NBD (UAE), QNB – Qatar National Bank (Qatar), NBK – National Bank of Kuwait (Kuwait), CBQ – Commercial Bank Qatar (Qatar)</a:t>
            </a:r>
            <a:endParaRPr kumimoji="0" lang="en-US" sz="700" b="0" i="0" u="none" strike="noStrike" kern="1200" cap="none" spc="0" normalizeH="0" baseline="0" noProof="0" dirty="0">
              <a:ln>
                <a:noFill/>
              </a:ln>
              <a:solidFill>
                <a:srgbClr val="53565A"/>
              </a:solidFill>
              <a:effectLst/>
              <a:uLnTx/>
              <a:uFillTx/>
              <a:ea typeface="+mj-ea"/>
              <a:cs typeface="Arial" panose="020B0604020202020204" pitchFamily="34" charset="0"/>
            </a:endParaRPr>
          </a:p>
        </p:txBody>
      </p:sp>
      <p:sp>
        <p:nvSpPr>
          <p:cNvPr id="22" name="TextBox 21">
            <a:extLst>
              <a:ext uri="{FF2B5EF4-FFF2-40B4-BE49-F238E27FC236}">
                <a16:creationId xmlns:a16="http://schemas.microsoft.com/office/drawing/2014/main" id="{F7C6338D-3607-4B32-A7C7-7AD8DB5CD945}"/>
              </a:ext>
            </a:extLst>
          </p:cNvPr>
          <p:cNvSpPr txBox="1"/>
          <p:nvPr/>
        </p:nvSpPr>
        <p:spPr bwMode="gray">
          <a:xfrm>
            <a:off x="356261" y="1130197"/>
            <a:ext cx="5020034"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defRPr/>
            </a:pPr>
            <a:r>
              <a:rPr lang="en-GB" altLang="zh-TW" sz="1400" kern="0" dirty="0">
                <a:solidFill>
                  <a:srgbClr val="FFFFFF"/>
                </a:solidFill>
                <a:latin typeface="Arial" panose="020B0604020202020204" pitchFamily="34" charset="0"/>
                <a:ea typeface="新細明體"/>
                <a:cs typeface="Arial" panose="020B0604020202020204" pitchFamily="34" charset="0"/>
              </a:rPr>
              <a:t>Domestic Market Share – Assets</a:t>
            </a:r>
          </a:p>
        </p:txBody>
      </p:sp>
      <p:sp>
        <p:nvSpPr>
          <p:cNvPr id="24" name="TextBox 23">
            <a:extLst>
              <a:ext uri="{FF2B5EF4-FFF2-40B4-BE49-F238E27FC236}">
                <a16:creationId xmlns:a16="http://schemas.microsoft.com/office/drawing/2014/main" id="{E74D40BD-0A6E-4A41-ACCC-824ED8BC1CEB}"/>
              </a:ext>
            </a:extLst>
          </p:cNvPr>
          <p:cNvSpPr txBox="1"/>
          <p:nvPr/>
        </p:nvSpPr>
        <p:spPr bwMode="gray">
          <a:xfrm>
            <a:off x="356261" y="3728801"/>
            <a:ext cx="5020034"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defRPr/>
            </a:pPr>
            <a:r>
              <a:rPr lang="en-GB" altLang="zh-TW" sz="1400" kern="0" dirty="0">
                <a:solidFill>
                  <a:srgbClr val="FFFFFF"/>
                </a:solidFill>
                <a:ea typeface="新細明體"/>
                <a:cs typeface="Arial" panose="020B0604020202020204" pitchFamily="34" charset="0"/>
              </a:rPr>
              <a:t>Net interest margin over avg. assets</a:t>
            </a:r>
          </a:p>
        </p:txBody>
      </p:sp>
      <p:sp>
        <p:nvSpPr>
          <p:cNvPr id="34" name="TextBox 33">
            <a:extLst>
              <a:ext uri="{FF2B5EF4-FFF2-40B4-BE49-F238E27FC236}">
                <a16:creationId xmlns:a16="http://schemas.microsoft.com/office/drawing/2014/main" id="{362CD124-A102-40F6-B412-604E732D8283}"/>
              </a:ext>
            </a:extLst>
          </p:cNvPr>
          <p:cNvSpPr txBox="1"/>
          <p:nvPr/>
        </p:nvSpPr>
        <p:spPr bwMode="gray">
          <a:xfrm>
            <a:off x="5561139" y="1128354"/>
            <a:ext cx="5020034"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defRPr/>
            </a:pPr>
            <a:r>
              <a:rPr lang="en-GB" altLang="zh-TW" sz="1400" kern="0" dirty="0">
                <a:solidFill>
                  <a:srgbClr val="FFFFFF"/>
                </a:solidFill>
                <a:ea typeface="新細明體"/>
                <a:cs typeface="Arial" panose="020B0604020202020204" pitchFamily="34" charset="0"/>
              </a:rPr>
              <a:t>Capitalization</a:t>
            </a:r>
          </a:p>
        </p:txBody>
      </p:sp>
      <p:sp>
        <p:nvSpPr>
          <p:cNvPr id="35" name="TextBox 34">
            <a:extLst>
              <a:ext uri="{FF2B5EF4-FFF2-40B4-BE49-F238E27FC236}">
                <a16:creationId xmlns:a16="http://schemas.microsoft.com/office/drawing/2014/main" id="{6190FB9A-D6D6-4402-81C8-7FF544402121}"/>
              </a:ext>
            </a:extLst>
          </p:cNvPr>
          <p:cNvSpPr txBox="1"/>
          <p:nvPr/>
        </p:nvSpPr>
        <p:spPr bwMode="gray">
          <a:xfrm>
            <a:off x="5565659" y="3728801"/>
            <a:ext cx="5020034"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defRPr/>
            </a:pPr>
            <a:r>
              <a:rPr lang="en-GB" altLang="zh-TW" sz="1400" kern="0" dirty="0">
                <a:solidFill>
                  <a:srgbClr val="FFFFFF"/>
                </a:solidFill>
                <a:ea typeface="新細明體"/>
                <a:cs typeface="Arial" panose="020B0604020202020204" pitchFamily="34" charset="0"/>
              </a:rPr>
              <a:t>Return on avg. assets</a:t>
            </a:r>
            <a:endParaRPr lang="en-GB" altLang="zh-TW" sz="1400" kern="0" baseline="30000" dirty="0">
              <a:solidFill>
                <a:srgbClr val="FFFFFF"/>
              </a:solidFill>
              <a:ea typeface="新細明體"/>
              <a:cs typeface="Arial" panose="020B0604020202020204" pitchFamily="34" charset="0"/>
            </a:endParaRPr>
          </a:p>
        </p:txBody>
      </p:sp>
      <p:pic>
        <p:nvPicPr>
          <p:cNvPr id="12" name="Picture 11">
            <a:extLst>
              <a:ext uri="{FF2B5EF4-FFF2-40B4-BE49-F238E27FC236}">
                <a16:creationId xmlns:a16="http://schemas.microsoft.com/office/drawing/2014/main" id="{3BE988C9-53B6-41C2-9659-179AB0A0D1D2}"/>
              </a:ext>
            </a:extLst>
          </p:cNvPr>
          <p:cNvPicPr>
            <a:picLocks noChangeAspect="1"/>
          </p:cNvPicPr>
          <p:nvPr/>
        </p:nvPicPr>
        <p:blipFill>
          <a:blip r:embed="rId3"/>
          <a:stretch>
            <a:fillRect/>
          </a:stretch>
        </p:blipFill>
        <p:spPr>
          <a:xfrm>
            <a:off x="595631" y="4001756"/>
            <a:ext cx="4581610" cy="2520810"/>
          </a:xfrm>
          <a:prstGeom prst="rect">
            <a:avLst/>
          </a:prstGeom>
        </p:spPr>
      </p:pic>
      <p:pic>
        <p:nvPicPr>
          <p:cNvPr id="15" name="Picture 14">
            <a:extLst>
              <a:ext uri="{FF2B5EF4-FFF2-40B4-BE49-F238E27FC236}">
                <a16:creationId xmlns:a16="http://schemas.microsoft.com/office/drawing/2014/main" id="{5E9398C9-5A09-436D-9F4C-2D4EE9C759F7}"/>
              </a:ext>
            </a:extLst>
          </p:cNvPr>
          <p:cNvPicPr>
            <a:picLocks noChangeAspect="1"/>
          </p:cNvPicPr>
          <p:nvPr/>
        </p:nvPicPr>
        <p:blipFill>
          <a:blip r:embed="rId4"/>
          <a:stretch>
            <a:fillRect/>
          </a:stretch>
        </p:blipFill>
        <p:spPr>
          <a:xfrm>
            <a:off x="5774141" y="3855227"/>
            <a:ext cx="4594029" cy="2750341"/>
          </a:xfrm>
          <a:prstGeom prst="rect">
            <a:avLst/>
          </a:prstGeom>
        </p:spPr>
      </p:pic>
      <p:pic>
        <p:nvPicPr>
          <p:cNvPr id="3" name="Picture 2">
            <a:extLst>
              <a:ext uri="{FF2B5EF4-FFF2-40B4-BE49-F238E27FC236}">
                <a16:creationId xmlns:a16="http://schemas.microsoft.com/office/drawing/2014/main" id="{2C531BA1-2104-4EC1-A61A-6EE6900D3138}"/>
              </a:ext>
            </a:extLst>
          </p:cNvPr>
          <p:cNvPicPr>
            <a:picLocks noChangeAspect="1"/>
          </p:cNvPicPr>
          <p:nvPr/>
        </p:nvPicPr>
        <p:blipFill>
          <a:blip r:embed="rId5"/>
          <a:stretch>
            <a:fillRect/>
          </a:stretch>
        </p:blipFill>
        <p:spPr>
          <a:xfrm>
            <a:off x="5561139" y="963712"/>
            <a:ext cx="5020034" cy="2953512"/>
          </a:xfrm>
          <a:prstGeom prst="rect">
            <a:avLst/>
          </a:prstGeom>
        </p:spPr>
      </p:pic>
      <p:pic>
        <p:nvPicPr>
          <p:cNvPr id="4" name="Picture 3">
            <a:extLst>
              <a:ext uri="{FF2B5EF4-FFF2-40B4-BE49-F238E27FC236}">
                <a16:creationId xmlns:a16="http://schemas.microsoft.com/office/drawing/2014/main" id="{1F4DB3BA-602C-4091-90F3-04167DD14E16}"/>
              </a:ext>
            </a:extLst>
          </p:cNvPr>
          <p:cNvPicPr>
            <a:picLocks noChangeAspect="1"/>
          </p:cNvPicPr>
          <p:nvPr/>
        </p:nvPicPr>
        <p:blipFill>
          <a:blip r:embed="rId6"/>
          <a:stretch>
            <a:fillRect/>
          </a:stretch>
        </p:blipFill>
        <p:spPr>
          <a:xfrm>
            <a:off x="457200" y="1504502"/>
            <a:ext cx="4798679" cy="2677707"/>
          </a:xfrm>
          <a:prstGeom prst="rect">
            <a:avLst/>
          </a:prstGeom>
        </p:spPr>
      </p:pic>
    </p:spTree>
    <p:extLst>
      <p:ext uri="{BB962C8B-B14F-4D97-AF65-F5344CB8AC3E}">
        <p14:creationId xmlns:p14="http://schemas.microsoft.com/office/powerpoint/2010/main" val="60902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EE22185-C951-4AA2-9409-2ADBB30BF027}" type="slidenum">
              <a:rPr lang="en-US" smtClean="0"/>
              <a:t>14</a:t>
            </a:fld>
            <a:endParaRPr lang="en-US"/>
          </a:p>
        </p:txBody>
      </p:sp>
      <p:sp>
        <p:nvSpPr>
          <p:cNvPr id="12" name="TextBox 11"/>
          <p:cNvSpPr txBox="1"/>
          <p:nvPr/>
        </p:nvSpPr>
        <p:spPr>
          <a:xfrm>
            <a:off x="3224323" y="2724976"/>
            <a:ext cx="5743353" cy="646331"/>
          </a:xfrm>
          <a:prstGeom prst="rect">
            <a:avLst/>
          </a:prstGeom>
          <a:noFill/>
        </p:spPr>
        <p:txBody>
          <a:bodyPr wrap="square" rtlCol="0">
            <a:spAutoFit/>
          </a:bodyPr>
          <a:lstStyle/>
          <a:p>
            <a:r>
              <a:rPr lang="en-US" sz="3600" dirty="0">
                <a:solidFill>
                  <a:schemeClr val="bg1">
                    <a:lumMod val="50000"/>
                  </a:schemeClr>
                </a:solidFill>
              </a:rPr>
              <a:t>III. Business Overview</a:t>
            </a:r>
          </a:p>
        </p:txBody>
      </p:sp>
    </p:spTree>
    <p:extLst>
      <p:ext uri="{BB962C8B-B14F-4D97-AF65-F5344CB8AC3E}">
        <p14:creationId xmlns:p14="http://schemas.microsoft.com/office/powerpoint/2010/main" val="236932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042" y="392988"/>
            <a:ext cx="5739958" cy="505267"/>
          </a:xfrm>
          <a:prstGeom prst="rect">
            <a:avLst/>
          </a:prstGeom>
        </p:spPr>
        <p:txBody>
          <a:bodyPr vert="horz" wrap="square" lIns="0" tIns="12700" rIns="0" bIns="0" rtlCol="0">
            <a:spAutoFit/>
          </a:bodyPr>
          <a:lstStyle/>
          <a:p>
            <a:pPr marL="12700">
              <a:lnSpc>
                <a:spcPct val="100000"/>
              </a:lnSpc>
              <a:spcBef>
                <a:spcPts val="100"/>
              </a:spcBef>
            </a:pPr>
            <a:r>
              <a:rPr lang="en-GB" sz="3200" spc="-10" dirty="0">
                <a:latin typeface="+mn-lt"/>
                <a:cs typeface="Arial"/>
              </a:rPr>
              <a:t>Banks </a:t>
            </a:r>
            <a:r>
              <a:rPr sz="3200" spc="-10" dirty="0">
                <a:latin typeface="+mn-lt"/>
                <a:cs typeface="Arial"/>
              </a:rPr>
              <a:t>Vision </a:t>
            </a:r>
            <a:r>
              <a:rPr sz="3200" dirty="0">
                <a:latin typeface="+mn-lt"/>
                <a:cs typeface="Arial"/>
              </a:rPr>
              <a:t>&amp; </a:t>
            </a:r>
            <a:r>
              <a:rPr sz="3200" spc="-5" dirty="0">
                <a:latin typeface="+mn-lt"/>
                <a:cs typeface="Arial"/>
              </a:rPr>
              <a:t>Strategic Pillars</a:t>
            </a:r>
            <a:endParaRPr sz="3200" dirty="0">
              <a:latin typeface="+mn-lt"/>
              <a:cs typeface="Arial"/>
            </a:endParaRPr>
          </a:p>
        </p:txBody>
      </p:sp>
      <p:sp>
        <p:nvSpPr>
          <p:cNvPr id="20" name="object 20"/>
          <p:cNvSpPr txBox="1">
            <a:spLocks noGrp="1"/>
          </p:cNvSpPr>
          <p:nvPr>
            <p:ph type="sldNum" sz="quarter" idx="4294967295"/>
          </p:nvPr>
        </p:nvSpPr>
        <p:spPr>
          <a:xfrm>
            <a:off x="328184" y="6315539"/>
            <a:ext cx="246379" cy="205184"/>
          </a:xfrm>
          <a:prstGeom prst="rect">
            <a:avLst/>
          </a:prstGeom>
        </p:spPr>
        <p:txBody>
          <a:bodyPr vert="horz" wrap="square" lIns="0" tIns="0" rIns="0" bIns="0" rtlCol="0">
            <a:spAutoFit/>
          </a:bodyPr>
          <a:lstStyle/>
          <a:p>
            <a:pPr marL="25400">
              <a:lnSpc>
                <a:spcPts val="1639"/>
              </a:lnSpc>
            </a:pPr>
            <a:fld id="{81D60167-4931-47E6-BA6A-407CBD079E47}" type="slidenum">
              <a:rPr sz="1400" spc="-5" dirty="0">
                <a:solidFill>
                  <a:schemeClr val="bg1"/>
                </a:solidFill>
                <a:latin typeface="+mn-lt"/>
              </a:rPr>
              <a:t>15</a:t>
            </a:fld>
            <a:endParaRPr spc="-5" dirty="0">
              <a:solidFill>
                <a:schemeClr val="bg1"/>
              </a:solidFill>
              <a:latin typeface="+mn-lt"/>
            </a:endParaRPr>
          </a:p>
        </p:txBody>
      </p:sp>
      <p:grpSp>
        <p:nvGrpSpPr>
          <p:cNvPr id="8" name="Group 7">
            <a:extLst>
              <a:ext uri="{FF2B5EF4-FFF2-40B4-BE49-F238E27FC236}">
                <a16:creationId xmlns:a16="http://schemas.microsoft.com/office/drawing/2014/main" id="{9CAD0A86-FEC6-4EF0-9524-805F0B4DA4DD}"/>
              </a:ext>
            </a:extLst>
          </p:cNvPr>
          <p:cNvGrpSpPr/>
          <p:nvPr/>
        </p:nvGrpSpPr>
        <p:grpSpPr>
          <a:xfrm>
            <a:off x="1348760" y="1054099"/>
            <a:ext cx="8197798" cy="783775"/>
            <a:chOff x="1343025" y="978504"/>
            <a:chExt cx="9182096" cy="1097280"/>
          </a:xfrm>
        </p:grpSpPr>
        <p:sp>
          <p:nvSpPr>
            <p:cNvPr id="19" name="AutoShape 43">
              <a:extLst>
                <a:ext uri="{FF2B5EF4-FFF2-40B4-BE49-F238E27FC236}">
                  <a16:creationId xmlns:a16="http://schemas.microsoft.com/office/drawing/2014/main" id="{280BD810-A3EB-4A99-9075-FD797BF848B3}"/>
                </a:ext>
              </a:extLst>
            </p:cNvPr>
            <p:cNvSpPr>
              <a:spLocks noChangeArrowheads="1"/>
            </p:cNvSpPr>
            <p:nvPr/>
          </p:nvSpPr>
          <p:spPr bwMode="gray">
            <a:xfrm>
              <a:off x="1343025" y="978504"/>
              <a:ext cx="1400175" cy="1097280"/>
            </a:xfrm>
            <a:prstGeom prst="rect">
              <a:avLst/>
            </a:prstGeom>
            <a:solidFill>
              <a:srgbClr val="900000"/>
            </a:solidFill>
            <a:ln w="12700" algn="ctr">
              <a:noFill/>
              <a:miter lim="800000"/>
              <a:headEnd/>
              <a:tailEnd/>
            </a:ln>
            <a:effectLst>
              <a:outerShdw blurRad="50800" dist="38100" dir="8100000" algn="tr" rotWithShape="0">
                <a:prstClr val="black">
                  <a:alpha val="40000"/>
                </a:prstClr>
              </a:outerShdw>
            </a:effectLst>
          </p:spPr>
          <p:txBody>
            <a:bodyPr lIns="91440" tIns="0" rIns="91440" bIns="0" anchor="ctr"/>
            <a:lstStyle/>
            <a:p>
              <a:pPr algn="ctr">
                <a:defRPr/>
              </a:pPr>
              <a:r>
                <a:rPr lang="en-GB" sz="1000" b="1" kern="0" dirty="0">
                  <a:solidFill>
                    <a:prstClr val="white"/>
                  </a:solidFill>
                  <a:cs typeface="Arial" panose="020B0604020202020204" pitchFamily="34" charset="0"/>
                </a:rPr>
                <a:t>Bank Muscat Brand value</a:t>
              </a:r>
            </a:p>
          </p:txBody>
        </p:sp>
        <p:sp>
          <p:nvSpPr>
            <p:cNvPr id="22" name="Rectangle 97">
              <a:extLst>
                <a:ext uri="{FF2B5EF4-FFF2-40B4-BE49-F238E27FC236}">
                  <a16:creationId xmlns:a16="http://schemas.microsoft.com/office/drawing/2014/main" id="{91845F45-18D3-4700-BD9F-7C7721CE3E9A}"/>
                </a:ext>
              </a:extLst>
            </p:cNvPr>
            <p:cNvSpPr>
              <a:spLocks noChangeArrowheads="1"/>
            </p:cNvSpPr>
            <p:nvPr>
              <p:custDataLst>
                <p:tags r:id="rId5"/>
              </p:custDataLst>
            </p:nvPr>
          </p:nvSpPr>
          <p:spPr bwMode="gray">
            <a:xfrm>
              <a:off x="2819401" y="978504"/>
              <a:ext cx="7705720" cy="1097280"/>
            </a:xfrm>
            <a:prstGeom prst="rect">
              <a:avLst/>
            </a:prstGeom>
            <a:noFill/>
            <a:ln w="25400" cap="flat" cmpd="sng" algn="ctr">
              <a:noFill/>
              <a:prstDash val="solid"/>
            </a:ln>
            <a:effectLst/>
            <a:scene3d>
              <a:camera prst="orthographicFront"/>
              <a:lightRig rig="contrasting" dir="t">
                <a:rot lat="0" lon="0" rev="1500000"/>
              </a:lightRig>
            </a:scene3d>
            <a:sp3d prstMaterial="metal"/>
          </p:spPr>
          <p:txBody>
            <a:bodyPr anchor="ctr"/>
            <a:lstStyle/>
            <a:p>
              <a:pPr marL="171450" indent="-171450" algn="just">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Leading financial services provider with largest branch network &amp; innovative product and service offering</a:t>
              </a:r>
            </a:p>
            <a:p>
              <a:pPr marL="171450" indent="-171450" algn="just">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High quality service and customer centric approach through “To Serve you better, everyday” philosophy</a:t>
              </a:r>
            </a:p>
            <a:p>
              <a:pPr marL="171450" indent="-171450" algn="just">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Technology driven with multiple digital channels for sales and services</a:t>
              </a:r>
            </a:p>
            <a:p>
              <a:pPr marL="171450" indent="-171450" algn="just">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Dominant position size &amp; proven resilience </a:t>
              </a:r>
            </a:p>
          </p:txBody>
        </p:sp>
      </p:grpSp>
      <p:grpSp>
        <p:nvGrpSpPr>
          <p:cNvPr id="6" name="Group 5">
            <a:extLst>
              <a:ext uri="{FF2B5EF4-FFF2-40B4-BE49-F238E27FC236}">
                <a16:creationId xmlns:a16="http://schemas.microsoft.com/office/drawing/2014/main" id="{5DAFB1C7-C8DB-4210-BBF9-D27364C926A3}"/>
              </a:ext>
            </a:extLst>
          </p:cNvPr>
          <p:cNvGrpSpPr/>
          <p:nvPr/>
        </p:nvGrpSpPr>
        <p:grpSpPr>
          <a:xfrm>
            <a:off x="1348760" y="3003360"/>
            <a:ext cx="8197798" cy="721182"/>
            <a:chOff x="1343025" y="3628066"/>
            <a:chExt cx="9182096" cy="873741"/>
          </a:xfrm>
        </p:grpSpPr>
        <p:sp>
          <p:nvSpPr>
            <p:cNvPr id="24" name="AutoShape 43">
              <a:extLst>
                <a:ext uri="{FF2B5EF4-FFF2-40B4-BE49-F238E27FC236}">
                  <a16:creationId xmlns:a16="http://schemas.microsoft.com/office/drawing/2014/main" id="{EB364339-2DF1-464A-8678-0A570FEC3F44}"/>
                </a:ext>
              </a:extLst>
            </p:cNvPr>
            <p:cNvSpPr>
              <a:spLocks noChangeArrowheads="1"/>
            </p:cNvSpPr>
            <p:nvPr/>
          </p:nvSpPr>
          <p:spPr bwMode="gray">
            <a:xfrm>
              <a:off x="1343025" y="3628066"/>
              <a:ext cx="1400175" cy="873677"/>
            </a:xfrm>
            <a:prstGeom prst="rect">
              <a:avLst/>
            </a:prstGeom>
            <a:solidFill>
              <a:srgbClr val="900000"/>
            </a:solidFill>
            <a:ln w="12700" algn="ctr">
              <a:noFill/>
              <a:miter lim="800000"/>
              <a:headEnd/>
              <a:tailEnd/>
            </a:ln>
            <a:effectLst>
              <a:outerShdw blurRad="50800" dist="38100" dir="8100000" algn="tr" rotWithShape="0">
                <a:prstClr val="black">
                  <a:alpha val="40000"/>
                </a:prstClr>
              </a:outerShdw>
            </a:effectLst>
          </p:spPr>
          <p:txBody>
            <a:bodyPr lIns="91440" tIns="0" rIns="91440" bIns="0" anchor="ctr"/>
            <a:lstStyle/>
            <a:p>
              <a:pPr algn="ctr">
                <a:defRPr/>
              </a:pPr>
              <a:r>
                <a:rPr lang="en-GB" sz="1000" b="1" kern="0" dirty="0">
                  <a:solidFill>
                    <a:prstClr val="white"/>
                  </a:solidFill>
                  <a:cs typeface="Arial" panose="020B0604020202020204" pitchFamily="34" charset="0"/>
                </a:rPr>
                <a:t>Leverage on Technology And Infrastructure Investments</a:t>
              </a:r>
            </a:p>
          </p:txBody>
        </p:sp>
        <p:sp>
          <p:nvSpPr>
            <p:cNvPr id="28" name="Rectangle 97">
              <a:extLst>
                <a:ext uri="{FF2B5EF4-FFF2-40B4-BE49-F238E27FC236}">
                  <a16:creationId xmlns:a16="http://schemas.microsoft.com/office/drawing/2014/main" id="{11C9671E-00CF-4654-B387-5ED7DA2B4F4F}"/>
                </a:ext>
              </a:extLst>
            </p:cNvPr>
            <p:cNvSpPr>
              <a:spLocks noChangeArrowheads="1"/>
            </p:cNvSpPr>
            <p:nvPr>
              <p:custDataLst>
                <p:tags r:id="rId4"/>
              </p:custDataLst>
            </p:nvPr>
          </p:nvSpPr>
          <p:spPr bwMode="gray">
            <a:xfrm>
              <a:off x="2819401" y="3628130"/>
              <a:ext cx="7705720" cy="873677"/>
            </a:xfrm>
            <a:prstGeom prst="rect">
              <a:avLst/>
            </a:prstGeom>
            <a:noFill/>
            <a:ln w="25400" cap="flat" cmpd="sng" algn="ctr">
              <a:noFill/>
              <a:prstDash val="solid"/>
            </a:ln>
            <a:effectLst/>
            <a:scene3d>
              <a:camera prst="orthographicFront"/>
              <a:lightRig rig="contrasting" dir="t">
                <a:rot lat="0" lon="0" rev="1500000"/>
              </a:lightRig>
            </a:scene3d>
            <a:sp3d prstMaterial="metal"/>
          </p:spPr>
          <p:txBody>
            <a:bodyPr anchor="ctr"/>
            <a:lstStyle/>
            <a:p>
              <a:pPr marL="171450" indent="-171450">
                <a:spcBef>
                  <a:spcPts val="100"/>
                </a:spcBef>
                <a:spcAft>
                  <a:spcPts val="100"/>
                </a:spcAft>
                <a:buClr>
                  <a:srgbClr val="900000"/>
                </a:buClr>
                <a:buFont typeface="Arial" panose="020B0604020202020204" pitchFamily="34" charset="0"/>
                <a:buChar char="»"/>
                <a:defRPr/>
              </a:pPr>
              <a:r>
                <a:rPr lang="en-GB" sz="1000" kern="0" dirty="0">
                  <a:solidFill>
                    <a:prstClr val="black"/>
                  </a:solidFill>
                  <a:cs typeface="Arial" panose="020B0604020202020204" pitchFamily="34" charset="0"/>
                </a:rPr>
                <a:t>Pioneering investments in technology supporting growth plans </a:t>
              </a:r>
            </a:p>
            <a:p>
              <a:pPr marL="171450" indent="-171450">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Multiple digital banking channels for sales and services</a:t>
              </a:r>
            </a:p>
            <a:p>
              <a:pPr marL="171450" indent="-171450">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Technology driven banking to enhance customer experience and improve internal efficiency</a:t>
              </a:r>
            </a:p>
            <a:p>
              <a:pPr marL="171450" indent="-171450">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Innovative products and services offering </a:t>
              </a:r>
            </a:p>
          </p:txBody>
        </p:sp>
      </p:grpSp>
      <p:grpSp>
        <p:nvGrpSpPr>
          <p:cNvPr id="5" name="Group 4">
            <a:extLst>
              <a:ext uri="{FF2B5EF4-FFF2-40B4-BE49-F238E27FC236}">
                <a16:creationId xmlns:a16="http://schemas.microsoft.com/office/drawing/2014/main" id="{53878510-8CDD-4611-8D99-788E50D60451}"/>
              </a:ext>
            </a:extLst>
          </p:cNvPr>
          <p:cNvGrpSpPr/>
          <p:nvPr/>
        </p:nvGrpSpPr>
        <p:grpSpPr>
          <a:xfrm>
            <a:off x="1332483" y="3766368"/>
            <a:ext cx="8214075" cy="594922"/>
            <a:chOff x="1324794" y="4706795"/>
            <a:chExt cx="9200327" cy="720772"/>
          </a:xfrm>
        </p:grpSpPr>
        <p:sp>
          <p:nvSpPr>
            <p:cNvPr id="37" name="AutoShape 43">
              <a:extLst>
                <a:ext uri="{FF2B5EF4-FFF2-40B4-BE49-F238E27FC236}">
                  <a16:creationId xmlns:a16="http://schemas.microsoft.com/office/drawing/2014/main" id="{481DB064-8EB2-48FC-89E2-561D8B1BA096}"/>
                </a:ext>
              </a:extLst>
            </p:cNvPr>
            <p:cNvSpPr>
              <a:spLocks noChangeArrowheads="1"/>
            </p:cNvSpPr>
            <p:nvPr/>
          </p:nvSpPr>
          <p:spPr bwMode="gray">
            <a:xfrm>
              <a:off x="1324794" y="4706795"/>
              <a:ext cx="1400175" cy="720772"/>
            </a:xfrm>
            <a:prstGeom prst="rect">
              <a:avLst/>
            </a:prstGeom>
            <a:solidFill>
              <a:srgbClr val="900000"/>
            </a:solidFill>
            <a:ln w="12700" algn="ctr">
              <a:noFill/>
              <a:miter lim="800000"/>
              <a:headEnd/>
              <a:tailEnd/>
            </a:ln>
            <a:effectLst>
              <a:outerShdw blurRad="50800" dist="38100" dir="8100000" algn="tr" rotWithShape="0">
                <a:prstClr val="black">
                  <a:alpha val="40000"/>
                </a:prstClr>
              </a:outerShdw>
            </a:effectLst>
          </p:spPr>
          <p:txBody>
            <a:bodyPr lIns="91440" tIns="0" rIns="91440" bIns="0" anchor="ctr"/>
            <a:lstStyle/>
            <a:p>
              <a:pPr algn="ctr">
                <a:defRPr/>
              </a:pPr>
              <a:r>
                <a:rPr lang="en-GB" sz="1000" b="1" kern="0" dirty="0">
                  <a:solidFill>
                    <a:prstClr val="white"/>
                  </a:solidFill>
                  <a:cs typeface="Arial" panose="020B0604020202020204" pitchFamily="34" charset="0"/>
                </a:rPr>
                <a:t>Experienced Management &amp; Young Workforce</a:t>
              </a:r>
            </a:p>
          </p:txBody>
        </p:sp>
        <p:sp>
          <p:nvSpPr>
            <p:cNvPr id="38" name="Rectangle 97">
              <a:extLst>
                <a:ext uri="{FF2B5EF4-FFF2-40B4-BE49-F238E27FC236}">
                  <a16:creationId xmlns:a16="http://schemas.microsoft.com/office/drawing/2014/main" id="{22EE335A-6359-4AD7-9B8F-69D597543E0C}"/>
                </a:ext>
              </a:extLst>
            </p:cNvPr>
            <p:cNvSpPr>
              <a:spLocks noChangeArrowheads="1"/>
            </p:cNvSpPr>
            <p:nvPr>
              <p:custDataLst>
                <p:tags r:id="rId3"/>
              </p:custDataLst>
            </p:nvPr>
          </p:nvSpPr>
          <p:spPr bwMode="gray">
            <a:xfrm>
              <a:off x="2819401" y="4767865"/>
              <a:ext cx="7705720" cy="629110"/>
            </a:xfrm>
            <a:prstGeom prst="rect">
              <a:avLst/>
            </a:prstGeom>
            <a:noFill/>
            <a:ln w="25400" cap="flat" cmpd="sng" algn="ctr">
              <a:noFill/>
              <a:prstDash val="solid"/>
            </a:ln>
            <a:effectLst/>
            <a:scene3d>
              <a:camera prst="orthographicFront"/>
              <a:lightRig rig="contrasting" dir="t">
                <a:rot lat="0" lon="0" rev="1500000"/>
              </a:lightRig>
            </a:scene3d>
            <a:sp3d prstMaterial="metal"/>
          </p:spPr>
          <p:txBody>
            <a:bodyPr anchor="ctr"/>
            <a:lstStyle/>
            <a:p>
              <a:pPr marL="171450" indent="-171450">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Stable and experienced management with proven track record of successful organic and inorganic growth </a:t>
              </a:r>
            </a:p>
            <a:p>
              <a:pPr marL="171450" indent="-171450">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Talented and young workforce</a:t>
              </a:r>
            </a:p>
          </p:txBody>
        </p:sp>
      </p:grpSp>
      <p:sp>
        <p:nvSpPr>
          <p:cNvPr id="39" name="AutoShape 43">
            <a:extLst>
              <a:ext uri="{FF2B5EF4-FFF2-40B4-BE49-F238E27FC236}">
                <a16:creationId xmlns:a16="http://schemas.microsoft.com/office/drawing/2014/main" id="{2283D837-E8DB-49AA-A2B8-7350C999E14A}"/>
              </a:ext>
            </a:extLst>
          </p:cNvPr>
          <p:cNvSpPr>
            <a:spLocks noChangeArrowheads="1"/>
          </p:cNvSpPr>
          <p:nvPr/>
        </p:nvSpPr>
        <p:spPr bwMode="gray">
          <a:xfrm>
            <a:off x="1348760" y="4428179"/>
            <a:ext cx="1250080" cy="740978"/>
          </a:xfrm>
          <a:prstGeom prst="rect">
            <a:avLst/>
          </a:prstGeom>
          <a:solidFill>
            <a:srgbClr val="900000"/>
          </a:solidFill>
          <a:ln w="12700" algn="ctr">
            <a:noFill/>
            <a:miter lim="800000"/>
            <a:headEnd/>
            <a:tailEnd/>
          </a:ln>
          <a:effectLst>
            <a:outerShdw blurRad="50800" dist="38100" dir="8100000" algn="tr" rotWithShape="0">
              <a:prstClr val="black">
                <a:alpha val="40000"/>
              </a:prstClr>
            </a:outerShdw>
          </a:effectLst>
        </p:spPr>
        <p:txBody>
          <a:bodyPr lIns="91440" tIns="0" rIns="91440" bIns="0" anchor="ctr"/>
          <a:lstStyle/>
          <a:p>
            <a:pPr algn="ctr">
              <a:defRPr/>
            </a:pPr>
            <a:r>
              <a:rPr lang="en-GB" sz="1000" b="1" kern="0" dirty="0">
                <a:solidFill>
                  <a:prstClr val="white"/>
                </a:solidFill>
                <a:cs typeface="Arial" panose="020B0604020202020204" pitchFamily="34" charset="0"/>
              </a:rPr>
              <a:t>Focus on Islamic Banking Developments in Oman</a:t>
            </a:r>
          </a:p>
        </p:txBody>
      </p:sp>
      <p:grpSp>
        <p:nvGrpSpPr>
          <p:cNvPr id="7" name="Group 6">
            <a:extLst>
              <a:ext uri="{FF2B5EF4-FFF2-40B4-BE49-F238E27FC236}">
                <a16:creationId xmlns:a16="http://schemas.microsoft.com/office/drawing/2014/main" id="{0F72DAD2-FF5E-45DB-B02A-9D0A73501A06}"/>
              </a:ext>
            </a:extLst>
          </p:cNvPr>
          <p:cNvGrpSpPr/>
          <p:nvPr/>
        </p:nvGrpSpPr>
        <p:grpSpPr>
          <a:xfrm>
            <a:off x="1348760" y="1930022"/>
            <a:ext cx="8197798" cy="981191"/>
            <a:chOff x="1343025" y="2224524"/>
            <a:chExt cx="9182096" cy="1188752"/>
          </a:xfrm>
        </p:grpSpPr>
        <p:sp>
          <p:nvSpPr>
            <p:cNvPr id="41" name="AutoShape 43">
              <a:extLst>
                <a:ext uri="{FF2B5EF4-FFF2-40B4-BE49-F238E27FC236}">
                  <a16:creationId xmlns:a16="http://schemas.microsoft.com/office/drawing/2014/main" id="{1BB464FA-3CE3-41A6-B3A1-BB87C9C5AB65}"/>
                </a:ext>
              </a:extLst>
            </p:cNvPr>
            <p:cNvSpPr>
              <a:spLocks noChangeArrowheads="1"/>
            </p:cNvSpPr>
            <p:nvPr/>
          </p:nvSpPr>
          <p:spPr bwMode="gray">
            <a:xfrm>
              <a:off x="1343025" y="2224524"/>
              <a:ext cx="1400175" cy="1188720"/>
            </a:xfrm>
            <a:prstGeom prst="rect">
              <a:avLst/>
            </a:prstGeom>
            <a:solidFill>
              <a:srgbClr val="900000"/>
            </a:solidFill>
            <a:ln w="12700" algn="ctr">
              <a:noFill/>
              <a:miter lim="800000"/>
              <a:headEnd/>
              <a:tailEnd/>
            </a:ln>
            <a:effectLst>
              <a:outerShdw blurRad="50800" dist="38100" dir="8100000" algn="tr" rotWithShape="0">
                <a:prstClr val="black">
                  <a:alpha val="40000"/>
                </a:prstClr>
              </a:outerShdw>
            </a:effectLst>
          </p:spPr>
          <p:txBody>
            <a:bodyPr lIns="91440" tIns="0" rIns="91440" bIns="0" anchor="ctr"/>
            <a:lstStyle/>
            <a:p>
              <a:pPr algn="ctr">
                <a:defRPr/>
              </a:pPr>
              <a:r>
                <a:rPr lang="en-GB" sz="1000" b="1" kern="0" dirty="0">
                  <a:solidFill>
                    <a:prstClr val="white"/>
                  </a:solidFill>
                  <a:cs typeface="Arial" panose="020B0604020202020204" pitchFamily="34" charset="0"/>
                </a:rPr>
                <a:t>Strong Financial Position </a:t>
              </a:r>
            </a:p>
          </p:txBody>
        </p:sp>
        <p:sp>
          <p:nvSpPr>
            <p:cNvPr id="42" name="Rectangle 97">
              <a:extLst>
                <a:ext uri="{FF2B5EF4-FFF2-40B4-BE49-F238E27FC236}">
                  <a16:creationId xmlns:a16="http://schemas.microsoft.com/office/drawing/2014/main" id="{FAF47D46-1B8B-4014-82F5-E3CC1A3285B7}"/>
                </a:ext>
              </a:extLst>
            </p:cNvPr>
            <p:cNvSpPr>
              <a:spLocks noChangeArrowheads="1"/>
            </p:cNvSpPr>
            <p:nvPr>
              <p:custDataLst>
                <p:tags r:id="rId2"/>
              </p:custDataLst>
            </p:nvPr>
          </p:nvSpPr>
          <p:spPr bwMode="gray">
            <a:xfrm>
              <a:off x="2819401" y="2224556"/>
              <a:ext cx="7705720" cy="1188720"/>
            </a:xfrm>
            <a:prstGeom prst="rect">
              <a:avLst/>
            </a:prstGeom>
            <a:noFill/>
            <a:ln w="25400" cap="flat" cmpd="sng" algn="ctr">
              <a:noFill/>
              <a:prstDash val="solid"/>
            </a:ln>
            <a:effectLst/>
            <a:scene3d>
              <a:camera prst="orthographicFront"/>
              <a:lightRig rig="contrasting" dir="t">
                <a:rot lat="0" lon="0" rev="1500000"/>
              </a:lightRig>
            </a:scene3d>
            <a:sp3d prstMaterial="metal"/>
          </p:spPr>
          <p:txBody>
            <a:bodyPr anchor="ctr"/>
            <a:lstStyle/>
            <a:p>
              <a:pPr marL="171450" indent="-171450" algn="just">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Strong financial position, business capabilities and shareholding</a:t>
              </a:r>
            </a:p>
            <a:p>
              <a:pPr marL="171450" indent="-171450" algn="just">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Strong capital and liquidity positions </a:t>
              </a:r>
            </a:p>
            <a:p>
              <a:pPr marL="171450" indent="-171450" algn="just">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Lending power / single borrower size</a:t>
              </a:r>
            </a:p>
            <a:p>
              <a:pPr marL="171450" indent="-171450" algn="just">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Strong profitability coupled with conservative credit provisioning policies</a:t>
              </a:r>
            </a:p>
            <a:p>
              <a:pPr marL="171450" indent="-171450" algn="just">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Market share leadership in loans and deposit</a:t>
              </a:r>
            </a:p>
          </p:txBody>
        </p:sp>
      </p:grpSp>
      <p:pic>
        <p:nvPicPr>
          <p:cNvPr id="46" name="Graphic 45" descr="Bar graph with upward trend">
            <a:extLst>
              <a:ext uri="{FF2B5EF4-FFF2-40B4-BE49-F238E27FC236}">
                <a16:creationId xmlns:a16="http://schemas.microsoft.com/office/drawing/2014/main" id="{1222F813-D3FE-4761-8B58-C2B478FC09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310" y="2140878"/>
            <a:ext cx="684672" cy="575745"/>
          </a:xfrm>
          <a:prstGeom prst="rect">
            <a:avLst/>
          </a:prstGeom>
        </p:spPr>
      </p:pic>
      <p:pic>
        <p:nvPicPr>
          <p:cNvPr id="48" name="Picture 10" descr="Flag Map of Oman | Free Vector Maps | Map vector, Oman flag, Vector free">
            <a:extLst>
              <a:ext uri="{FF2B5EF4-FFF2-40B4-BE49-F238E27FC236}">
                <a16:creationId xmlns:a16="http://schemas.microsoft.com/office/drawing/2014/main" id="{62F8312E-730D-4812-911B-347497D3370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788" r="15951"/>
          <a:stretch/>
        </p:blipFill>
        <p:spPr bwMode="auto">
          <a:xfrm>
            <a:off x="512985" y="1040805"/>
            <a:ext cx="773493" cy="720095"/>
          </a:xfrm>
          <a:prstGeom prst="rect">
            <a:avLst/>
          </a:prstGeom>
          <a:noFill/>
          <a:extLst>
            <a:ext uri="{909E8E84-426E-40DD-AFC4-6F175D3DCCD1}">
              <a14:hiddenFill xmlns:a14="http://schemas.microsoft.com/office/drawing/2010/main">
                <a:solidFill>
                  <a:srgbClr val="FFFFFF"/>
                </a:solidFill>
              </a14:hiddenFill>
            </a:ext>
          </a:extLst>
        </p:spPr>
      </p:pic>
      <p:pic>
        <p:nvPicPr>
          <p:cNvPr id="49" name="Graphic 48" descr="Meeting">
            <a:extLst>
              <a:ext uri="{FF2B5EF4-FFF2-40B4-BE49-F238E27FC236}">
                <a16:creationId xmlns:a16="http://schemas.microsoft.com/office/drawing/2014/main" id="{7784A159-B4ED-48EE-A550-0A856FC2EF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037" y="3798384"/>
            <a:ext cx="581677" cy="567247"/>
          </a:xfrm>
          <a:prstGeom prst="rect">
            <a:avLst/>
          </a:prstGeom>
        </p:spPr>
      </p:pic>
      <p:pic>
        <p:nvPicPr>
          <p:cNvPr id="25" name="Graphic 24" descr="Link">
            <a:extLst>
              <a:ext uri="{FF2B5EF4-FFF2-40B4-BE49-F238E27FC236}">
                <a16:creationId xmlns:a16="http://schemas.microsoft.com/office/drawing/2014/main" id="{F5836F0A-76F8-4D48-9854-358BDBDF41E5}"/>
              </a:ext>
            </a:extLst>
          </p:cNvPr>
          <p:cNvPicPr>
            <a:picLocks noChangeAspect="1"/>
          </p:cNvPicPr>
          <p:nvPr/>
        </p:nvPicPr>
        <p:blipFill>
          <a:blip r:embed="rId11">
            <a:extLst/>
          </a:blip>
          <a:stretch>
            <a:fillRect/>
          </a:stretch>
        </p:blipFill>
        <p:spPr>
          <a:xfrm>
            <a:off x="581095" y="3047573"/>
            <a:ext cx="512436" cy="632702"/>
          </a:xfrm>
          <a:prstGeom prst="rect">
            <a:avLst/>
          </a:prstGeom>
          <a:effectLst>
            <a:outerShdw blurRad="50800" dist="50800" dir="5400000" algn="ctr" rotWithShape="0">
              <a:srgbClr val="000000">
                <a:alpha val="0"/>
              </a:srgbClr>
            </a:outerShdw>
          </a:effectLst>
        </p:spPr>
      </p:pic>
      <p:pic>
        <p:nvPicPr>
          <p:cNvPr id="26" name="Graphic 25" descr="Bank">
            <a:extLst>
              <a:ext uri="{FF2B5EF4-FFF2-40B4-BE49-F238E27FC236}">
                <a16:creationId xmlns:a16="http://schemas.microsoft.com/office/drawing/2014/main" id="{B893EAAF-A402-4128-855F-1A28750DD4E0}"/>
              </a:ext>
            </a:extLst>
          </p:cNvPr>
          <p:cNvPicPr>
            <a:picLocks noChangeAspect="1"/>
          </p:cNvPicPr>
          <p:nvPr/>
        </p:nvPicPr>
        <p:blipFill>
          <a:blip r:embed="rId12">
            <a:extLst/>
          </a:blip>
          <a:stretch>
            <a:fillRect/>
          </a:stretch>
        </p:blipFill>
        <p:spPr>
          <a:xfrm>
            <a:off x="540885" y="4498899"/>
            <a:ext cx="697323" cy="644675"/>
          </a:xfrm>
          <a:prstGeom prst="rect">
            <a:avLst/>
          </a:prstGeom>
        </p:spPr>
      </p:pic>
      <p:cxnSp>
        <p:nvCxnSpPr>
          <p:cNvPr id="11" name="Straight Connector 10">
            <a:extLst>
              <a:ext uri="{FF2B5EF4-FFF2-40B4-BE49-F238E27FC236}">
                <a16:creationId xmlns:a16="http://schemas.microsoft.com/office/drawing/2014/main" id="{28308F92-9C8D-4086-A16A-30C9A9EC28CD}"/>
              </a:ext>
            </a:extLst>
          </p:cNvPr>
          <p:cNvCxnSpPr>
            <a:cxnSpLocks/>
          </p:cNvCxnSpPr>
          <p:nvPr/>
        </p:nvCxnSpPr>
        <p:spPr>
          <a:xfrm>
            <a:off x="524608" y="1879805"/>
            <a:ext cx="8399754" cy="0"/>
          </a:xfrm>
          <a:prstGeom prst="line">
            <a:avLst/>
          </a:prstGeom>
          <a:ln w="63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22AB68-0FC2-4354-8E8C-7E7F85A7C568}"/>
              </a:ext>
            </a:extLst>
          </p:cNvPr>
          <p:cNvCxnSpPr>
            <a:cxnSpLocks/>
          </p:cNvCxnSpPr>
          <p:nvPr/>
        </p:nvCxnSpPr>
        <p:spPr>
          <a:xfrm>
            <a:off x="524608" y="2954813"/>
            <a:ext cx="8399754" cy="0"/>
          </a:xfrm>
          <a:prstGeom prst="line">
            <a:avLst/>
          </a:prstGeom>
          <a:ln w="63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DB89A4-30E2-4BE2-A109-F22C91EE0BDF}"/>
              </a:ext>
            </a:extLst>
          </p:cNvPr>
          <p:cNvCxnSpPr>
            <a:cxnSpLocks/>
          </p:cNvCxnSpPr>
          <p:nvPr/>
        </p:nvCxnSpPr>
        <p:spPr>
          <a:xfrm>
            <a:off x="524608" y="3766419"/>
            <a:ext cx="8399754" cy="0"/>
          </a:xfrm>
          <a:prstGeom prst="line">
            <a:avLst/>
          </a:prstGeom>
          <a:ln w="63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DB9C1B-1FA2-4FCF-B6A4-A344D591C699}"/>
              </a:ext>
            </a:extLst>
          </p:cNvPr>
          <p:cNvCxnSpPr>
            <a:cxnSpLocks/>
          </p:cNvCxnSpPr>
          <p:nvPr/>
        </p:nvCxnSpPr>
        <p:spPr>
          <a:xfrm>
            <a:off x="524608" y="4376113"/>
            <a:ext cx="8399754" cy="0"/>
          </a:xfrm>
          <a:prstGeom prst="line">
            <a:avLst/>
          </a:prstGeom>
          <a:ln w="63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7" name="object 19">
            <a:extLst>
              <a:ext uri="{FF2B5EF4-FFF2-40B4-BE49-F238E27FC236}">
                <a16:creationId xmlns:a16="http://schemas.microsoft.com/office/drawing/2014/main" id="{87936E5F-3465-4849-94F2-1CB0CE634731}"/>
              </a:ext>
            </a:extLst>
          </p:cNvPr>
          <p:cNvSpPr txBox="1"/>
          <p:nvPr/>
        </p:nvSpPr>
        <p:spPr>
          <a:xfrm>
            <a:off x="662474" y="6087830"/>
            <a:ext cx="10935477" cy="632224"/>
          </a:xfrm>
          <a:prstGeom prst="rect">
            <a:avLst/>
          </a:prstGeom>
        </p:spPr>
        <p:txBody>
          <a:bodyPr vert="horz" wrap="square" lIns="0" tIns="107950" rIns="0" bIns="0" rtlCol="0">
            <a:spAutoFit/>
          </a:bodyPr>
          <a:lstStyle/>
          <a:p>
            <a:pPr marL="12700" algn="ctr">
              <a:lnSpc>
                <a:spcPct val="100000"/>
              </a:lnSpc>
            </a:pPr>
            <a:r>
              <a:rPr sz="2000" b="1" spc="-125" dirty="0">
                <a:solidFill>
                  <a:schemeClr val="accent2">
                    <a:lumMod val="75000"/>
                  </a:schemeClr>
                </a:solidFill>
                <a:cs typeface="Arial" panose="020B0604020202020204" pitchFamily="34" charset="0"/>
              </a:rPr>
              <a:t>To </a:t>
            </a:r>
            <a:r>
              <a:rPr sz="2000" b="1" spc="-5" dirty="0">
                <a:solidFill>
                  <a:schemeClr val="accent2">
                    <a:lumMod val="75000"/>
                  </a:schemeClr>
                </a:solidFill>
                <a:cs typeface="Arial" panose="020B0604020202020204" pitchFamily="34" charset="0"/>
              </a:rPr>
              <a:t>serve </a:t>
            </a:r>
            <a:r>
              <a:rPr sz="2000" b="1" spc="-10" dirty="0">
                <a:solidFill>
                  <a:schemeClr val="accent2">
                    <a:lumMod val="75000"/>
                  </a:schemeClr>
                </a:solidFill>
                <a:cs typeface="Arial" panose="020B0604020202020204" pitchFamily="34" charset="0"/>
              </a:rPr>
              <a:t>you </a:t>
            </a:r>
            <a:r>
              <a:rPr sz="2000" b="1" spc="-55" dirty="0">
                <a:solidFill>
                  <a:schemeClr val="accent2">
                    <a:lumMod val="75000"/>
                  </a:schemeClr>
                </a:solidFill>
                <a:cs typeface="Arial" panose="020B0604020202020204" pitchFamily="34" charset="0"/>
              </a:rPr>
              <a:t>better,</a:t>
            </a:r>
            <a:r>
              <a:rPr sz="2000" b="1" spc="120" dirty="0">
                <a:solidFill>
                  <a:schemeClr val="accent2">
                    <a:lumMod val="75000"/>
                  </a:schemeClr>
                </a:solidFill>
                <a:cs typeface="Arial" panose="020B0604020202020204" pitchFamily="34" charset="0"/>
              </a:rPr>
              <a:t> </a:t>
            </a:r>
            <a:r>
              <a:rPr sz="2000" b="1" spc="-30" dirty="0">
                <a:solidFill>
                  <a:schemeClr val="accent2">
                    <a:lumMod val="75000"/>
                  </a:schemeClr>
                </a:solidFill>
                <a:cs typeface="Arial" panose="020B0604020202020204" pitchFamily="34" charset="0"/>
              </a:rPr>
              <a:t>everyday</a:t>
            </a:r>
            <a:endParaRPr lang="en-US" sz="2000" b="1" spc="-30" dirty="0">
              <a:solidFill>
                <a:schemeClr val="accent2">
                  <a:lumMod val="75000"/>
                </a:schemeClr>
              </a:solidFill>
              <a:cs typeface="Arial" panose="020B0604020202020204" pitchFamily="34" charset="0"/>
            </a:endParaRPr>
          </a:p>
          <a:p>
            <a:pPr marL="12700" algn="ctr">
              <a:lnSpc>
                <a:spcPct val="100000"/>
              </a:lnSpc>
            </a:pPr>
            <a:r>
              <a:rPr sz="1400" spc="-5" dirty="0">
                <a:cs typeface="Arial" panose="020B0604020202020204" pitchFamily="34" charset="0"/>
              </a:rPr>
              <a:t>Leading in </a:t>
            </a:r>
            <a:r>
              <a:rPr sz="1400" spc="-10" dirty="0">
                <a:cs typeface="Arial" panose="020B0604020202020204" pitchFamily="34" charset="0"/>
              </a:rPr>
              <a:t>everything </a:t>
            </a:r>
            <a:r>
              <a:rPr sz="1400" spc="5" dirty="0">
                <a:cs typeface="Arial" panose="020B0604020202020204" pitchFamily="34" charset="0"/>
              </a:rPr>
              <a:t>we </a:t>
            </a:r>
            <a:r>
              <a:rPr sz="1400" dirty="0">
                <a:cs typeface="Arial" panose="020B0604020202020204" pitchFamily="34" charset="0"/>
              </a:rPr>
              <a:t>do by </a:t>
            </a:r>
            <a:r>
              <a:rPr sz="1400" spc="-10" dirty="0">
                <a:cs typeface="Arial" panose="020B0604020202020204" pitchFamily="34" charset="0"/>
              </a:rPr>
              <a:t>offering </a:t>
            </a:r>
            <a:r>
              <a:rPr sz="1400" spc="-5" dirty="0">
                <a:cs typeface="Arial" panose="020B0604020202020204" pitchFamily="34" charset="0"/>
              </a:rPr>
              <a:t>simplified </a:t>
            </a:r>
            <a:r>
              <a:rPr sz="1400" spc="5" dirty="0">
                <a:cs typeface="Arial" panose="020B0604020202020204" pitchFamily="34" charset="0"/>
              </a:rPr>
              <a:t>&amp;  </a:t>
            </a:r>
            <a:r>
              <a:rPr sz="1400" spc="-10" dirty="0">
                <a:cs typeface="Arial" panose="020B0604020202020204" pitchFamily="34" charset="0"/>
              </a:rPr>
              <a:t>integrated </a:t>
            </a:r>
            <a:r>
              <a:rPr sz="1400" spc="-5" dirty="0">
                <a:cs typeface="Arial" panose="020B0604020202020204" pitchFamily="34" charset="0"/>
              </a:rPr>
              <a:t>banking</a:t>
            </a:r>
            <a:r>
              <a:rPr sz="1400" spc="5" dirty="0">
                <a:cs typeface="Arial" panose="020B0604020202020204" pitchFamily="34" charset="0"/>
              </a:rPr>
              <a:t> </a:t>
            </a:r>
            <a:r>
              <a:rPr sz="1400" spc="-10" dirty="0">
                <a:cs typeface="Arial" panose="020B0604020202020204" pitchFamily="34" charset="0"/>
              </a:rPr>
              <a:t>solutions.</a:t>
            </a:r>
            <a:endParaRPr sz="1400" dirty="0">
              <a:cs typeface="Arial" panose="020B0604020202020204" pitchFamily="34" charset="0"/>
            </a:endParaRPr>
          </a:p>
        </p:txBody>
      </p:sp>
      <p:graphicFrame>
        <p:nvGraphicFramePr>
          <p:cNvPr id="12" name="Diagram 11">
            <a:extLst>
              <a:ext uri="{FF2B5EF4-FFF2-40B4-BE49-F238E27FC236}">
                <a16:creationId xmlns:a16="http://schemas.microsoft.com/office/drawing/2014/main" id="{440272DB-A340-46A1-8740-468B7AAE43CB}"/>
              </a:ext>
            </a:extLst>
          </p:cNvPr>
          <p:cNvGraphicFramePr/>
          <p:nvPr>
            <p:extLst>
              <p:ext uri="{D42A27DB-BD31-4B8C-83A1-F6EECF244321}">
                <p14:modId xmlns:p14="http://schemas.microsoft.com/office/powerpoint/2010/main" val="723895524"/>
              </p:ext>
            </p:extLst>
          </p:nvPr>
        </p:nvGraphicFramePr>
        <p:xfrm>
          <a:off x="9279802" y="1036231"/>
          <a:ext cx="2679826" cy="478553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0" name="Picture 79">
            <a:extLst>
              <a:ext uri="{FF2B5EF4-FFF2-40B4-BE49-F238E27FC236}">
                <a16:creationId xmlns:a16="http://schemas.microsoft.com/office/drawing/2014/main" id="{AF0EA9DB-BF61-44FC-9225-2BDCFD65C74F}"/>
              </a:ext>
            </a:extLst>
          </p:cNvPr>
          <p:cNvPicPr>
            <a:picLocks noChangeAspect="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r="69123"/>
          <a:stretch/>
        </p:blipFill>
        <p:spPr>
          <a:xfrm>
            <a:off x="9546558" y="2222013"/>
            <a:ext cx="1073063" cy="2172080"/>
          </a:xfrm>
          <a:prstGeom prst="rect">
            <a:avLst/>
          </a:prstGeom>
        </p:spPr>
      </p:pic>
      <p:grpSp>
        <p:nvGrpSpPr>
          <p:cNvPr id="34" name="Group 33">
            <a:extLst>
              <a:ext uri="{FF2B5EF4-FFF2-40B4-BE49-F238E27FC236}">
                <a16:creationId xmlns:a16="http://schemas.microsoft.com/office/drawing/2014/main" id="{629FCDCF-92FF-4051-A506-B9834E5DD8CE}"/>
              </a:ext>
            </a:extLst>
          </p:cNvPr>
          <p:cNvGrpSpPr/>
          <p:nvPr/>
        </p:nvGrpSpPr>
        <p:grpSpPr>
          <a:xfrm>
            <a:off x="1332483" y="5265742"/>
            <a:ext cx="7931043" cy="901976"/>
            <a:chOff x="1343025" y="5596825"/>
            <a:chExt cx="8883311" cy="897725"/>
          </a:xfrm>
        </p:grpSpPr>
        <p:sp>
          <p:nvSpPr>
            <p:cNvPr id="35" name="AutoShape 43">
              <a:extLst>
                <a:ext uri="{FF2B5EF4-FFF2-40B4-BE49-F238E27FC236}">
                  <a16:creationId xmlns:a16="http://schemas.microsoft.com/office/drawing/2014/main" id="{BB9EADA2-D4A9-4F4F-AAAC-302B828F549C}"/>
                </a:ext>
              </a:extLst>
            </p:cNvPr>
            <p:cNvSpPr>
              <a:spLocks noChangeArrowheads="1"/>
            </p:cNvSpPr>
            <p:nvPr/>
          </p:nvSpPr>
          <p:spPr bwMode="gray">
            <a:xfrm>
              <a:off x="1343025" y="5596825"/>
              <a:ext cx="1400175" cy="897725"/>
            </a:xfrm>
            <a:prstGeom prst="rect">
              <a:avLst/>
            </a:prstGeom>
            <a:solidFill>
              <a:srgbClr val="900000"/>
            </a:solidFill>
            <a:ln w="12700" algn="ctr">
              <a:noFill/>
              <a:miter lim="800000"/>
              <a:headEnd/>
              <a:tailEnd/>
            </a:ln>
            <a:effectLst>
              <a:outerShdw blurRad="50800" dist="38100" dir="8100000" algn="tr" rotWithShape="0">
                <a:prstClr val="black">
                  <a:alpha val="40000"/>
                </a:prstClr>
              </a:outerShdw>
            </a:effectLst>
          </p:spPr>
          <p:txBody>
            <a:bodyPr lIns="91440" tIns="0" rIns="91440" bIns="0" anchor="ctr"/>
            <a:lstStyle/>
            <a:p>
              <a:pPr algn="ctr">
                <a:defRPr/>
              </a:pPr>
              <a:r>
                <a:rPr lang="en-GB" sz="1000" b="1" kern="0" dirty="0">
                  <a:solidFill>
                    <a:prstClr val="white"/>
                  </a:solidFill>
                  <a:cs typeface="Arial" panose="020B0604020202020204" pitchFamily="34" charset="0"/>
                </a:rPr>
                <a:t>Creating Sustainable Value </a:t>
              </a:r>
            </a:p>
          </p:txBody>
        </p:sp>
        <p:sp>
          <p:nvSpPr>
            <p:cNvPr id="36" name="Rectangle 97">
              <a:extLst>
                <a:ext uri="{FF2B5EF4-FFF2-40B4-BE49-F238E27FC236}">
                  <a16:creationId xmlns:a16="http://schemas.microsoft.com/office/drawing/2014/main" id="{25019CFC-A062-42C8-9A4B-5EE216DC4445}"/>
                </a:ext>
              </a:extLst>
            </p:cNvPr>
            <p:cNvSpPr>
              <a:spLocks noChangeArrowheads="1"/>
            </p:cNvSpPr>
            <p:nvPr>
              <p:custDataLst>
                <p:tags r:id="rId1"/>
              </p:custDataLst>
            </p:nvPr>
          </p:nvSpPr>
          <p:spPr bwMode="gray">
            <a:xfrm>
              <a:off x="2819401" y="5596952"/>
              <a:ext cx="7406935" cy="897598"/>
            </a:xfrm>
            <a:prstGeom prst="rect">
              <a:avLst/>
            </a:prstGeom>
            <a:noFill/>
            <a:ln w="25400" cap="flat" cmpd="sng" algn="ctr">
              <a:noFill/>
              <a:prstDash val="solid"/>
            </a:ln>
            <a:effectLst/>
            <a:scene3d>
              <a:camera prst="orthographicFront"/>
              <a:lightRig rig="contrasting" dir="t">
                <a:rot lat="0" lon="0" rev="1500000"/>
              </a:lightRig>
            </a:scene3d>
            <a:sp3d prstMaterial="metal"/>
          </p:spPr>
          <p:txBody>
            <a:bodyPr anchor="ctr"/>
            <a:lstStyle/>
            <a:p>
              <a:pPr marL="171450" indent="-171450">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Ensure sustainable best practices in core business activities:</a:t>
              </a:r>
            </a:p>
            <a:p>
              <a:pPr marL="319805" lvl="1" indent="-171450">
                <a:spcBef>
                  <a:spcPts val="100"/>
                </a:spcBef>
                <a:spcAft>
                  <a:spcPts val="100"/>
                </a:spcAft>
                <a:buClr>
                  <a:srgbClr val="900000"/>
                </a:buClr>
                <a:buFont typeface="Wingdings" panose="05000000000000000000" pitchFamily="2" charset="2"/>
                <a:buChar char="§"/>
                <a:defRPr/>
              </a:pPr>
              <a:r>
                <a:rPr lang="en-US" sz="1000" kern="0" dirty="0">
                  <a:solidFill>
                    <a:prstClr val="black"/>
                  </a:solidFill>
                  <a:cs typeface="Arial" panose="020B0604020202020204" pitchFamily="34" charset="0"/>
                </a:rPr>
                <a:t>Contribution to economic performance</a:t>
              </a:r>
            </a:p>
            <a:p>
              <a:pPr marL="319805" lvl="1" indent="-171450">
                <a:spcBef>
                  <a:spcPts val="100"/>
                </a:spcBef>
                <a:spcAft>
                  <a:spcPts val="100"/>
                </a:spcAft>
                <a:buClr>
                  <a:srgbClr val="900000"/>
                </a:buClr>
                <a:buFont typeface="Wingdings" panose="05000000000000000000" pitchFamily="2" charset="2"/>
                <a:buChar char="§"/>
                <a:defRPr/>
              </a:pPr>
              <a:r>
                <a:rPr lang="en-US" sz="1000" kern="0" dirty="0">
                  <a:solidFill>
                    <a:prstClr val="black"/>
                  </a:solidFill>
                  <a:cs typeface="Arial" panose="020B0604020202020204" pitchFamily="34" charset="0"/>
                </a:rPr>
                <a:t>Development from within</a:t>
              </a:r>
            </a:p>
            <a:p>
              <a:pPr marL="319805" lvl="1" indent="-171450">
                <a:spcBef>
                  <a:spcPts val="100"/>
                </a:spcBef>
                <a:spcAft>
                  <a:spcPts val="100"/>
                </a:spcAft>
                <a:buClr>
                  <a:srgbClr val="900000"/>
                </a:buClr>
                <a:buFont typeface="Wingdings" panose="05000000000000000000" pitchFamily="2" charset="2"/>
                <a:buChar char="§"/>
                <a:defRPr/>
              </a:pPr>
              <a:r>
                <a:rPr lang="en-US" sz="1000" kern="0" dirty="0">
                  <a:solidFill>
                    <a:prstClr val="black"/>
                  </a:solidFill>
                  <a:cs typeface="Arial" panose="020B0604020202020204" pitchFamily="34" charset="0"/>
                </a:rPr>
                <a:t>Empowering the community </a:t>
              </a:r>
            </a:p>
            <a:p>
              <a:pPr marL="319805" lvl="1" indent="-171450">
                <a:spcBef>
                  <a:spcPts val="100"/>
                </a:spcBef>
                <a:spcAft>
                  <a:spcPts val="100"/>
                </a:spcAft>
                <a:buClr>
                  <a:srgbClr val="900000"/>
                </a:buClr>
                <a:buFont typeface="Wingdings" panose="05000000000000000000" pitchFamily="2" charset="2"/>
                <a:buChar char="§"/>
                <a:defRPr/>
              </a:pPr>
              <a:r>
                <a:rPr lang="en-US" sz="1000" kern="0" dirty="0">
                  <a:solidFill>
                    <a:prstClr val="black"/>
                  </a:solidFill>
                  <a:cs typeface="Arial" panose="020B0604020202020204" pitchFamily="34" charset="0"/>
                </a:rPr>
                <a:t>Banking while adhering to the Bank’s corporate values</a:t>
              </a:r>
            </a:p>
          </p:txBody>
        </p:sp>
      </p:grpSp>
      <p:cxnSp>
        <p:nvCxnSpPr>
          <p:cNvPr id="44" name="Straight Connector 43">
            <a:extLst>
              <a:ext uri="{FF2B5EF4-FFF2-40B4-BE49-F238E27FC236}">
                <a16:creationId xmlns:a16="http://schemas.microsoft.com/office/drawing/2014/main" id="{9A73EFA2-9F80-4A89-8349-81BC724F91B0}"/>
              </a:ext>
            </a:extLst>
          </p:cNvPr>
          <p:cNvCxnSpPr>
            <a:cxnSpLocks/>
          </p:cNvCxnSpPr>
          <p:nvPr/>
        </p:nvCxnSpPr>
        <p:spPr>
          <a:xfrm>
            <a:off x="508331" y="5213676"/>
            <a:ext cx="8399754" cy="0"/>
          </a:xfrm>
          <a:prstGeom prst="line">
            <a:avLst/>
          </a:prstGeom>
          <a:ln w="63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9" name="Graphic 8" descr="Open hand with plant">
            <a:extLst>
              <a:ext uri="{FF2B5EF4-FFF2-40B4-BE49-F238E27FC236}">
                <a16:creationId xmlns:a16="http://schemas.microsoft.com/office/drawing/2014/main" id="{7C74D1D1-2B6E-48C8-B557-3D779EEEB3F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0464" y="5348456"/>
            <a:ext cx="624548" cy="624548"/>
          </a:xfrm>
          <a:prstGeom prst="rect">
            <a:avLst/>
          </a:prstGeom>
        </p:spPr>
      </p:pic>
      <p:sp>
        <p:nvSpPr>
          <p:cNvPr id="3" name="TextBox 2"/>
          <p:cNvSpPr txBox="1"/>
          <p:nvPr/>
        </p:nvSpPr>
        <p:spPr>
          <a:xfrm>
            <a:off x="2666872" y="4436535"/>
            <a:ext cx="6241213" cy="784830"/>
          </a:xfrm>
          <a:prstGeom prst="rect">
            <a:avLst/>
          </a:prstGeom>
          <a:noFill/>
        </p:spPr>
        <p:txBody>
          <a:bodyPr wrap="square" rtlCol="0">
            <a:spAutoFit/>
          </a:bodyPr>
          <a:lstStyle/>
          <a:p>
            <a:pPr marL="171450" indent="-171450">
              <a:spcBef>
                <a:spcPts val="100"/>
              </a:spcBef>
              <a:spcAft>
                <a:spcPts val="100"/>
              </a:spcAft>
              <a:buClr>
                <a:srgbClr val="900000"/>
              </a:buClr>
              <a:buFont typeface="Arial" panose="020B0604020202020204" pitchFamily="34" charset="0"/>
              <a:buChar char="»"/>
              <a:defRPr/>
            </a:pPr>
            <a:r>
              <a:rPr lang="en-US" sz="1000" kern="0" dirty="0">
                <a:solidFill>
                  <a:prstClr val="black"/>
                </a:solidFill>
                <a:cs typeface="Arial" panose="020B0604020202020204" pitchFamily="34" charset="0"/>
              </a:rPr>
              <a:t>Meethaq – Islamic Banking platform</a:t>
            </a:r>
          </a:p>
          <a:p>
            <a:pPr marL="171450" indent="-171450">
              <a:spcBef>
                <a:spcPts val="100"/>
              </a:spcBef>
              <a:spcAft>
                <a:spcPts val="100"/>
              </a:spcAft>
              <a:buClr>
                <a:srgbClr val="900000"/>
              </a:buClr>
              <a:buFont typeface="Wingdings" panose="05000000000000000000" pitchFamily="2" charset="2"/>
              <a:buChar char="§"/>
              <a:defRPr/>
            </a:pPr>
            <a:r>
              <a:rPr lang="en-US" sz="1000" kern="0" dirty="0">
                <a:solidFill>
                  <a:prstClr val="black"/>
                </a:solidFill>
                <a:cs typeface="Arial" panose="020B0604020202020204" pitchFamily="34" charset="0"/>
              </a:rPr>
              <a:t>Be the Market Leader in Islamic Banking Business</a:t>
            </a:r>
          </a:p>
          <a:p>
            <a:pPr marL="171450" indent="-171450">
              <a:spcBef>
                <a:spcPts val="100"/>
              </a:spcBef>
              <a:spcAft>
                <a:spcPts val="100"/>
              </a:spcAft>
              <a:buClr>
                <a:srgbClr val="900000"/>
              </a:buClr>
              <a:buFont typeface="Wingdings" panose="05000000000000000000" pitchFamily="2" charset="2"/>
              <a:buChar char="§"/>
              <a:defRPr/>
            </a:pPr>
            <a:r>
              <a:rPr lang="en-US" sz="1000" kern="0" dirty="0">
                <a:solidFill>
                  <a:prstClr val="black"/>
                </a:solidFill>
                <a:cs typeface="Arial" panose="020B0604020202020204" pitchFamily="34" charset="0"/>
              </a:rPr>
              <a:t>Endeavor to offer full fledged products and services</a:t>
            </a:r>
          </a:p>
          <a:p>
            <a:pPr marL="171450" indent="-171450">
              <a:spcBef>
                <a:spcPts val="100"/>
              </a:spcBef>
              <a:spcAft>
                <a:spcPts val="100"/>
              </a:spcAft>
              <a:buClr>
                <a:srgbClr val="900000"/>
              </a:buClr>
              <a:buFont typeface="Wingdings" panose="05000000000000000000" pitchFamily="2" charset="2"/>
              <a:buChar char="§"/>
              <a:defRPr/>
            </a:pPr>
            <a:r>
              <a:rPr lang="en-US" sz="1000" kern="0" dirty="0">
                <a:solidFill>
                  <a:prstClr val="black"/>
                </a:solidFill>
                <a:cs typeface="Arial" panose="020B0604020202020204" pitchFamily="34" charset="0"/>
              </a:rPr>
              <a:t>Expansion of branch and channel network </a:t>
            </a:r>
          </a:p>
        </p:txBody>
      </p:sp>
    </p:spTree>
    <p:extLst>
      <p:ext uri="{BB962C8B-B14F-4D97-AF65-F5344CB8AC3E}">
        <p14:creationId xmlns:p14="http://schemas.microsoft.com/office/powerpoint/2010/main" val="327110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2462" y="6166045"/>
            <a:ext cx="604322" cy="4699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22185-C951-4AA2-9409-2ADBB30BF027}"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Title 1"/>
          <p:cNvSpPr>
            <a:spLocks noGrp="1"/>
          </p:cNvSpPr>
          <p:nvPr>
            <p:ph type="title"/>
          </p:nvPr>
        </p:nvSpPr>
        <p:spPr>
          <a:xfrm>
            <a:off x="339107" y="137006"/>
            <a:ext cx="10515600" cy="762000"/>
          </a:xfrm>
        </p:spPr>
        <p:txBody>
          <a:bodyPr>
            <a:normAutofit/>
          </a:bodyPr>
          <a:lstStyle/>
          <a:p>
            <a:r>
              <a:rPr lang="en-US" sz="3200" dirty="0">
                <a:latin typeface="+mn-lt"/>
                <a:cs typeface="Arial" panose="020B0604020202020204" pitchFamily="34" charset="0"/>
              </a:rPr>
              <a:t>Bank Muscat Business Lines</a:t>
            </a:r>
          </a:p>
        </p:txBody>
      </p:sp>
      <p:graphicFrame>
        <p:nvGraphicFramePr>
          <p:cNvPr id="8" name="Table 7"/>
          <p:cNvGraphicFramePr>
            <a:graphicFrameLocks noGrp="1"/>
          </p:cNvGraphicFramePr>
          <p:nvPr>
            <p:extLst>
              <p:ext uri="{D42A27DB-BD31-4B8C-83A1-F6EECF244321}">
                <p14:modId xmlns:p14="http://schemas.microsoft.com/office/powerpoint/2010/main" val="13902368"/>
              </p:ext>
            </p:extLst>
          </p:nvPr>
        </p:nvGraphicFramePr>
        <p:xfrm>
          <a:off x="201334" y="1165515"/>
          <a:ext cx="6442745" cy="5108065"/>
        </p:xfrm>
        <a:graphic>
          <a:graphicData uri="http://schemas.openxmlformats.org/drawingml/2006/table">
            <a:tbl>
              <a:tblPr firstRow="1" bandRow="1"/>
              <a:tblGrid>
                <a:gridCol w="989902">
                  <a:extLst>
                    <a:ext uri="{9D8B030D-6E8A-4147-A177-3AD203B41FA5}">
                      <a16:colId xmlns:a16="http://schemas.microsoft.com/office/drawing/2014/main" val="20001"/>
                    </a:ext>
                  </a:extLst>
                </a:gridCol>
                <a:gridCol w="2617365">
                  <a:extLst>
                    <a:ext uri="{9D8B030D-6E8A-4147-A177-3AD203B41FA5}">
                      <a16:colId xmlns:a16="http://schemas.microsoft.com/office/drawing/2014/main" val="20002"/>
                    </a:ext>
                  </a:extLst>
                </a:gridCol>
                <a:gridCol w="1434517">
                  <a:extLst>
                    <a:ext uri="{9D8B030D-6E8A-4147-A177-3AD203B41FA5}">
                      <a16:colId xmlns:a16="http://schemas.microsoft.com/office/drawing/2014/main" val="20003"/>
                    </a:ext>
                  </a:extLst>
                </a:gridCol>
                <a:gridCol w="1400961">
                  <a:extLst>
                    <a:ext uri="{9D8B030D-6E8A-4147-A177-3AD203B41FA5}">
                      <a16:colId xmlns:a16="http://schemas.microsoft.com/office/drawing/2014/main" val="20004"/>
                    </a:ext>
                  </a:extLst>
                </a:gridCol>
              </a:tblGrid>
              <a:tr h="40852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000" dirty="0">
                        <a:latin typeface="+mn-lt"/>
                        <a:cs typeface="Arial" panose="020B0604020202020204" pitchFamily="34" charset="0"/>
                      </a:endParaRPr>
                    </a:p>
                  </a:txBody>
                  <a:tcPr marL="16873" marR="16873" marT="16873" marB="16873">
                    <a:lnL w="127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TW" sz="1000" dirty="0">
                          <a:solidFill>
                            <a:schemeClr val="bg1"/>
                          </a:solidFill>
                          <a:latin typeface="+mn-lt"/>
                          <a:cs typeface="Arial" panose="020B0604020202020204" pitchFamily="34" charset="0"/>
                        </a:rPr>
                        <a:t>Key Highlights</a:t>
                      </a:r>
                    </a:p>
                  </a:txBody>
                  <a:tcPr marL="16873" marR="16873" marT="16873" marB="16873" anchor="ctr">
                    <a:lnL w="12700" cmpd="sng">
                      <a:no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TW" sz="1000" b="1" dirty="0">
                          <a:solidFill>
                            <a:schemeClr val="bg1"/>
                          </a:solidFill>
                          <a:latin typeface="+mn-lt"/>
                          <a:cs typeface="Arial" panose="020B0604020202020204" pitchFamily="34" charset="0"/>
                        </a:rPr>
                        <a:t>Asset Contribution</a:t>
                      </a:r>
                    </a:p>
                  </a:txBody>
                  <a:tcPr marL="16873" marR="16873" marT="16873" marB="16873"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484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TW" sz="1000" b="1" dirty="0">
                          <a:solidFill>
                            <a:schemeClr val="bg1"/>
                          </a:solidFill>
                          <a:latin typeface="+mn-lt"/>
                          <a:cs typeface="Arial" panose="020B0604020202020204" pitchFamily="34" charset="0"/>
                        </a:rPr>
                        <a:t>Profit Contribution</a:t>
                      </a:r>
                    </a:p>
                  </a:txBody>
                  <a:tcPr marL="16873" marR="16873" marT="16873" marB="16873"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10499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cs typeface="Arial" panose="020B0604020202020204" pitchFamily="34" charset="0"/>
                        </a:rPr>
                        <a:t>Corporate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cs typeface="Arial" panose="020B0604020202020204" pitchFamily="34" charset="0"/>
                        </a:rPr>
                        <a:t>Banking</a:t>
                      </a:r>
                    </a:p>
                  </a:txBody>
                  <a:tcPr marR="16873" marT="16873" marB="1687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484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a:lnSpc>
                          <a:spcPct val="120000"/>
                        </a:lnSpc>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Leading corporate Banking franchise offering the full array of corporate banking services. </a:t>
                      </a:r>
                    </a:p>
                    <a:p>
                      <a:pPr marL="171450" indent="-171450" algn="l">
                        <a:lnSpc>
                          <a:spcPct val="120000"/>
                        </a:lnSpc>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a:t>
                      </a:r>
                      <a:r>
                        <a:rPr lang="en-GB" sz="1000" b="0" baseline="0" dirty="0">
                          <a:solidFill>
                            <a:schemeClr val="tx1">
                              <a:lumMod val="95000"/>
                              <a:lumOff val="5000"/>
                            </a:schemeClr>
                          </a:solidFill>
                          <a:latin typeface="+mn-lt"/>
                          <a:cs typeface="Arial" panose="020B0604020202020204" pitchFamily="34" charset="0"/>
                        </a:rPr>
                        <a:t> </a:t>
                      </a:r>
                      <a:r>
                        <a:rPr lang="en-GB" sz="1000" b="0" kern="1200" dirty="0">
                          <a:solidFill>
                            <a:schemeClr val="tx1">
                              <a:lumMod val="95000"/>
                              <a:lumOff val="5000"/>
                            </a:schemeClr>
                          </a:solidFill>
                          <a:latin typeface="+mn-lt"/>
                          <a:ea typeface="+mn-ea"/>
                          <a:cs typeface="Arial" panose="020B0604020202020204" pitchFamily="34" charset="0"/>
                        </a:rPr>
                        <a:t>7,200 corporate </a:t>
                      </a:r>
                      <a:r>
                        <a:rPr lang="en-GB" sz="1000" b="0" dirty="0">
                          <a:solidFill>
                            <a:schemeClr val="tx1">
                              <a:lumMod val="95000"/>
                              <a:lumOff val="5000"/>
                            </a:schemeClr>
                          </a:solidFill>
                          <a:latin typeface="+mn-lt"/>
                          <a:cs typeface="Arial" panose="020B0604020202020204" pitchFamily="34" charset="0"/>
                        </a:rPr>
                        <a:t>customers in Oman </a:t>
                      </a:r>
                    </a:p>
                    <a:p>
                      <a:pPr marL="171450" indent="-171450" algn="l">
                        <a:lnSpc>
                          <a:spcPct val="120000"/>
                        </a:lnSpc>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Strong expertise in project finance</a:t>
                      </a:r>
                    </a:p>
                  </a:txBody>
                  <a:tcPr marL="67492" marR="67492" marT="42858" marB="4285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lnSpc>
                          <a:spcPct val="120000"/>
                        </a:lnSpc>
                        <a:spcBef>
                          <a:spcPts val="350"/>
                        </a:spcBef>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RO 4.6 bn</a:t>
                      </a:r>
                    </a:p>
                    <a:p>
                      <a:pPr marL="342900" lvl="1" indent="-171450" algn="l">
                        <a:spcBef>
                          <a:spcPts val="350"/>
                        </a:spcBef>
                        <a:buClr>
                          <a:srgbClr val="900000"/>
                        </a:buClr>
                        <a:buFont typeface="Arial" panose="020B0604020202020204" pitchFamily="34" charset="0"/>
                        <a:buChar char="•"/>
                      </a:pPr>
                      <a:r>
                        <a:rPr lang="en-US" sz="1000" b="0" dirty="0">
                          <a:solidFill>
                            <a:schemeClr val="tx1">
                              <a:lumMod val="95000"/>
                              <a:lumOff val="5000"/>
                            </a:schemeClr>
                          </a:solidFill>
                          <a:latin typeface="+mn-lt"/>
                          <a:cs typeface="Arial" panose="020B0604020202020204" pitchFamily="34" charset="0"/>
                        </a:rPr>
                        <a:t>35.5% of total assets</a:t>
                      </a:r>
                    </a:p>
                  </a:txBody>
                  <a:tcPr marR="16873" marT="16873" marB="1687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lnSpc>
                          <a:spcPct val="120000"/>
                        </a:lnSpc>
                        <a:spcBef>
                          <a:spcPts val="350"/>
                        </a:spcBef>
                        <a:buClr>
                          <a:srgbClr val="900000"/>
                        </a:buClr>
                        <a:buFont typeface="Tahoma" panose="020B0604030504040204" pitchFamily="34" charset="0"/>
                        <a:buChar char="»"/>
                      </a:pPr>
                      <a:r>
                        <a:rPr lang="en-GB" sz="1000" b="0" kern="1200" dirty="0">
                          <a:solidFill>
                            <a:schemeClr val="tx1">
                              <a:lumMod val="95000"/>
                              <a:lumOff val="5000"/>
                            </a:schemeClr>
                          </a:solidFill>
                          <a:latin typeface="+mn-lt"/>
                          <a:ea typeface="+mn-ea"/>
                          <a:cs typeface="Arial" panose="020B0604020202020204" pitchFamily="34" charset="0"/>
                        </a:rPr>
                        <a:t>RO 15.8 mn</a:t>
                      </a:r>
                    </a:p>
                    <a:p>
                      <a:pPr marL="342900" lvl="1" indent="-171450" algn="l" defTabSz="914400" rtl="0" eaLnBrk="1" latinLnBrk="0" hangingPunct="1">
                        <a:spcBef>
                          <a:spcPts val="350"/>
                        </a:spcBef>
                        <a:buClr>
                          <a:srgbClr val="900000"/>
                        </a:buClr>
                        <a:buFont typeface="Arial" panose="020B0604020202020204" pitchFamily="34" charset="0"/>
                        <a:buChar char="•"/>
                      </a:pPr>
                      <a:r>
                        <a:rPr lang="en-US" sz="1000" b="0" kern="1200" dirty="0">
                          <a:solidFill>
                            <a:schemeClr val="tx1">
                              <a:lumMod val="95000"/>
                              <a:lumOff val="5000"/>
                            </a:schemeClr>
                          </a:solidFill>
                          <a:latin typeface="+mn-lt"/>
                          <a:ea typeface="+mn-ea"/>
                          <a:cs typeface="Arial" panose="020B0604020202020204" pitchFamily="34" charset="0"/>
                        </a:rPr>
                        <a:t>30.8% of total profit</a:t>
                      </a:r>
                    </a:p>
                  </a:txBody>
                  <a:tcPr marR="16873" marT="16873" marB="16873"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3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cs typeface="Arial" panose="020B0604020202020204" pitchFamily="34" charset="0"/>
                        </a:rPr>
                        <a:t>Personal</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cs typeface="Arial" panose="020B0604020202020204" pitchFamily="34" charset="0"/>
                        </a:rPr>
                        <a:t> Banking</a:t>
                      </a:r>
                    </a:p>
                  </a:txBody>
                  <a:tcPr marR="16873" marT="16873" marB="1687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484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a:lnSpc>
                          <a:spcPct val="120000"/>
                        </a:lnSpc>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Leading Retail Bank platform in Oman</a:t>
                      </a:r>
                    </a:p>
                    <a:p>
                      <a:pPr marL="171450" indent="-171450" algn="l">
                        <a:lnSpc>
                          <a:spcPct val="120000"/>
                        </a:lnSpc>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Over </a:t>
                      </a:r>
                      <a:r>
                        <a:rPr lang="en-GB" sz="1000" b="0" kern="1200" dirty="0">
                          <a:solidFill>
                            <a:schemeClr val="tx1">
                              <a:lumMod val="95000"/>
                              <a:lumOff val="5000"/>
                            </a:schemeClr>
                          </a:solidFill>
                          <a:latin typeface="+mn-lt"/>
                          <a:ea typeface="+mn-ea"/>
                          <a:cs typeface="Arial" panose="020B0604020202020204" pitchFamily="34" charset="0"/>
                        </a:rPr>
                        <a:t>2.4 mn retail customers in </a:t>
                      </a:r>
                      <a:r>
                        <a:rPr lang="en-GB" sz="1000" b="0" dirty="0">
                          <a:solidFill>
                            <a:schemeClr val="tx1">
                              <a:lumMod val="95000"/>
                              <a:lumOff val="5000"/>
                            </a:schemeClr>
                          </a:solidFill>
                          <a:latin typeface="+mn-lt"/>
                          <a:cs typeface="Arial" panose="020B0604020202020204" pitchFamily="34" charset="0"/>
                        </a:rPr>
                        <a:t>Oman</a:t>
                      </a:r>
                    </a:p>
                    <a:p>
                      <a:pPr marL="171450" indent="-171450" algn="l">
                        <a:lnSpc>
                          <a:spcPct val="120000"/>
                        </a:lnSpc>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Largest distribution network (149 conventional branches)</a:t>
                      </a:r>
                    </a:p>
                  </a:txBody>
                  <a:tcPr marL="67492" marR="67492" marT="42858" marB="4285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lnSpc>
                          <a:spcPct val="120000"/>
                        </a:lnSpc>
                        <a:spcBef>
                          <a:spcPts val="350"/>
                        </a:spcBef>
                        <a:buClr>
                          <a:srgbClr val="900000"/>
                        </a:buClr>
                        <a:buFont typeface="Tahoma" panose="020B0604030504040204" pitchFamily="34" charset="0"/>
                        <a:buChar char="»"/>
                      </a:pPr>
                      <a:r>
                        <a:rPr lang="en-GB" sz="1000" b="0" kern="1200" dirty="0">
                          <a:solidFill>
                            <a:schemeClr val="tx1">
                              <a:lumMod val="95000"/>
                              <a:lumOff val="5000"/>
                            </a:schemeClr>
                          </a:solidFill>
                          <a:latin typeface="+mn-lt"/>
                          <a:ea typeface="+mn-ea"/>
                          <a:cs typeface="Arial" panose="020B0604020202020204" pitchFamily="34" charset="0"/>
                        </a:rPr>
                        <a:t>RO 3.8 bn</a:t>
                      </a:r>
                    </a:p>
                    <a:p>
                      <a:pPr marL="342900" lvl="1" indent="-171450" algn="l" defTabSz="914400" rtl="0" eaLnBrk="1" latinLnBrk="0" hangingPunct="1">
                        <a:spcBef>
                          <a:spcPts val="350"/>
                        </a:spcBef>
                        <a:buClr>
                          <a:srgbClr val="900000"/>
                        </a:buClr>
                        <a:buFont typeface="Arial" panose="020B0604020202020204" pitchFamily="34" charset="0"/>
                        <a:buChar char="•"/>
                      </a:pPr>
                      <a:r>
                        <a:rPr lang="en-US" sz="1000" b="0" kern="1200" dirty="0">
                          <a:solidFill>
                            <a:schemeClr val="tx1">
                              <a:lumMod val="95000"/>
                              <a:lumOff val="5000"/>
                            </a:schemeClr>
                          </a:solidFill>
                          <a:latin typeface="+mn-lt"/>
                          <a:ea typeface="+mn-ea"/>
                          <a:cs typeface="Arial" panose="020B0604020202020204" pitchFamily="34" charset="0"/>
                        </a:rPr>
                        <a:t>28.9% of total assets</a:t>
                      </a:r>
                    </a:p>
                  </a:txBody>
                  <a:tcPr marR="16873" marT="16873" marB="1687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lnSpc>
                          <a:spcPct val="120000"/>
                        </a:lnSpc>
                        <a:spcBef>
                          <a:spcPts val="350"/>
                        </a:spcBef>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 </a:t>
                      </a:r>
                      <a:r>
                        <a:rPr lang="en-GB" sz="1000" b="0" kern="1200" dirty="0">
                          <a:solidFill>
                            <a:schemeClr val="tx1">
                              <a:lumMod val="95000"/>
                              <a:lumOff val="5000"/>
                            </a:schemeClr>
                          </a:solidFill>
                          <a:latin typeface="+mn-lt"/>
                          <a:ea typeface="+mn-ea"/>
                          <a:cs typeface="Arial" panose="020B0604020202020204" pitchFamily="34" charset="0"/>
                        </a:rPr>
                        <a:t>RO 18.0 mn</a:t>
                      </a:r>
                    </a:p>
                    <a:p>
                      <a:pPr marL="342900" lvl="1" indent="-171450" algn="l" defTabSz="914400" rtl="0" eaLnBrk="1" latinLnBrk="0" hangingPunct="1">
                        <a:spcBef>
                          <a:spcPts val="350"/>
                        </a:spcBef>
                        <a:buClr>
                          <a:srgbClr val="900000"/>
                        </a:buClr>
                        <a:buFont typeface="Arial" panose="020B0604020202020204" pitchFamily="34" charset="0"/>
                        <a:buChar char="•"/>
                      </a:pPr>
                      <a:r>
                        <a:rPr lang="en-US" sz="1000" b="0" kern="1200" dirty="0">
                          <a:solidFill>
                            <a:schemeClr val="tx1">
                              <a:lumMod val="95000"/>
                              <a:lumOff val="5000"/>
                            </a:schemeClr>
                          </a:solidFill>
                          <a:latin typeface="+mn-lt"/>
                          <a:ea typeface="+mn-ea"/>
                          <a:cs typeface="Arial" panose="020B0604020202020204" pitchFamily="34" charset="0"/>
                        </a:rPr>
                        <a:t>35.2% of total profit</a:t>
                      </a:r>
                    </a:p>
                  </a:txBody>
                  <a:tcPr marR="16873" marT="16873" marB="1687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0331922"/>
                  </a:ext>
                </a:extLst>
              </a:tr>
              <a:tr h="973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cs typeface="Arial" panose="020B0604020202020204" pitchFamily="34" charset="0"/>
                        </a:rPr>
                        <a:t>Wholesale Banking</a:t>
                      </a:r>
                    </a:p>
                  </a:txBody>
                  <a:tcPr marR="16873" marT="16873" marB="1687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484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a:lnSpc>
                          <a:spcPct val="120000"/>
                        </a:lnSpc>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Comprise of treasury, corporate finance, asset management and</a:t>
                      </a:r>
                      <a:r>
                        <a:rPr lang="en-GB" sz="1000" b="0" baseline="0" dirty="0">
                          <a:solidFill>
                            <a:schemeClr val="tx1">
                              <a:lumMod val="95000"/>
                              <a:lumOff val="5000"/>
                            </a:schemeClr>
                          </a:solidFill>
                          <a:latin typeface="+mn-lt"/>
                          <a:cs typeface="Arial" panose="020B0604020202020204" pitchFamily="34" charset="0"/>
                        </a:rPr>
                        <a:t> f</a:t>
                      </a:r>
                      <a:r>
                        <a:rPr lang="en-GB" sz="1000" b="0" dirty="0">
                          <a:solidFill>
                            <a:schemeClr val="tx1">
                              <a:lumMod val="95000"/>
                              <a:lumOff val="5000"/>
                            </a:schemeClr>
                          </a:solidFill>
                          <a:latin typeface="+mn-lt"/>
                          <a:cs typeface="Arial" panose="020B0604020202020204" pitchFamily="34" charset="0"/>
                        </a:rPr>
                        <a:t>inancial institutions</a:t>
                      </a:r>
                    </a:p>
                  </a:txBody>
                  <a:tcPr marL="67492" marR="67492" marT="42858" marB="4285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lnSpc>
                          <a:spcPct val="120000"/>
                        </a:lnSpc>
                        <a:spcBef>
                          <a:spcPts val="350"/>
                        </a:spcBef>
                        <a:buClr>
                          <a:srgbClr val="900000"/>
                        </a:buClr>
                        <a:buFont typeface="Tahoma" panose="020B0604030504040204" pitchFamily="34" charset="0"/>
                        <a:buChar char="»"/>
                      </a:pPr>
                      <a:r>
                        <a:rPr lang="en-GB" sz="1000" b="0" kern="1200" dirty="0">
                          <a:solidFill>
                            <a:schemeClr val="tx1">
                              <a:lumMod val="95000"/>
                              <a:lumOff val="5000"/>
                            </a:schemeClr>
                          </a:solidFill>
                          <a:latin typeface="+mn-lt"/>
                          <a:ea typeface="+mn-ea"/>
                          <a:cs typeface="Arial" panose="020B0604020202020204" pitchFamily="34" charset="0"/>
                        </a:rPr>
                        <a:t>RO 2.7 bn</a:t>
                      </a:r>
                    </a:p>
                    <a:p>
                      <a:pPr marL="342900" lvl="1" indent="-171450" algn="l" defTabSz="914400" rtl="0" eaLnBrk="1" latinLnBrk="0" hangingPunct="1">
                        <a:spcBef>
                          <a:spcPts val="350"/>
                        </a:spcBef>
                        <a:buClr>
                          <a:srgbClr val="900000"/>
                        </a:buClr>
                        <a:buFont typeface="Arial" panose="020B0604020202020204" pitchFamily="34" charset="0"/>
                        <a:buChar char="•"/>
                      </a:pPr>
                      <a:r>
                        <a:rPr lang="en-US" sz="1000" b="0" kern="1200" dirty="0">
                          <a:solidFill>
                            <a:schemeClr val="tx1">
                              <a:lumMod val="95000"/>
                              <a:lumOff val="5000"/>
                            </a:schemeClr>
                          </a:solidFill>
                          <a:latin typeface="+mn-lt"/>
                          <a:ea typeface="+mn-ea"/>
                          <a:cs typeface="Arial" panose="020B0604020202020204" pitchFamily="34" charset="0"/>
                        </a:rPr>
                        <a:t>20.7% of total assets</a:t>
                      </a:r>
                    </a:p>
                  </a:txBody>
                  <a:tcPr marR="16873" marT="16873" marB="1687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lnSpc>
                          <a:spcPct val="120000"/>
                        </a:lnSpc>
                        <a:spcBef>
                          <a:spcPts val="350"/>
                        </a:spcBef>
                        <a:buClr>
                          <a:srgbClr val="900000"/>
                        </a:buClr>
                        <a:buFont typeface="Tahoma" panose="020B0604030504040204" pitchFamily="34" charset="0"/>
                        <a:buChar char="»"/>
                      </a:pPr>
                      <a:r>
                        <a:rPr lang="en-GB" sz="1000" b="0" kern="1200" dirty="0">
                          <a:solidFill>
                            <a:schemeClr val="tx1">
                              <a:lumMod val="95000"/>
                              <a:lumOff val="5000"/>
                            </a:schemeClr>
                          </a:solidFill>
                          <a:latin typeface="+mn-lt"/>
                          <a:ea typeface="+mn-ea"/>
                          <a:cs typeface="Arial" panose="020B0604020202020204" pitchFamily="34" charset="0"/>
                        </a:rPr>
                        <a:t>RO 14.0</a:t>
                      </a:r>
                      <a:r>
                        <a:rPr lang="en-GB" sz="1000" b="0" kern="1200" baseline="0" dirty="0">
                          <a:solidFill>
                            <a:schemeClr val="tx1">
                              <a:lumMod val="95000"/>
                              <a:lumOff val="5000"/>
                            </a:schemeClr>
                          </a:solidFill>
                          <a:latin typeface="+mn-lt"/>
                          <a:ea typeface="+mn-ea"/>
                          <a:cs typeface="Arial" panose="020B0604020202020204" pitchFamily="34" charset="0"/>
                        </a:rPr>
                        <a:t> </a:t>
                      </a:r>
                      <a:r>
                        <a:rPr lang="en-GB" sz="1000" b="0" kern="1200" dirty="0">
                          <a:solidFill>
                            <a:schemeClr val="tx1">
                              <a:lumMod val="95000"/>
                              <a:lumOff val="5000"/>
                            </a:schemeClr>
                          </a:solidFill>
                          <a:latin typeface="+mn-lt"/>
                          <a:ea typeface="+mn-ea"/>
                          <a:cs typeface="Arial" panose="020B0604020202020204" pitchFamily="34" charset="0"/>
                        </a:rPr>
                        <a:t>mn</a:t>
                      </a:r>
                    </a:p>
                    <a:p>
                      <a:pPr marL="342900" lvl="1" indent="-171450" algn="l" defTabSz="914400" rtl="0" eaLnBrk="1" latinLnBrk="0" hangingPunct="1">
                        <a:spcBef>
                          <a:spcPts val="350"/>
                        </a:spcBef>
                        <a:buClr>
                          <a:srgbClr val="900000"/>
                        </a:buClr>
                        <a:buFont typeface="Arial" panose="020B0604020202020204" pitchFamily="34" charset="0"/>
                        <a:buChar char="•"/>
                      </a:pPr>
                      <a:r>
                        <a:rPr lang="en-US" sz="1000" b="0" kern="1200" dirty="0">
                          <a:solidFill>
                            <a:schemeClr val="tx1">
                              <a:lumMod val="95000"/>
                              <a:lumOff val="5000"/>
                            </a:schemeClr>
                          </a:solidFill>
                          <a:latin typeface="+mn-lt"/>
                          <a:ea typeface="+mn-ea"/>
                          <a:cs typeface="Arial" panose="020B0604020202020204" pitchFamily="34" charset="0"/>
                        </a:rPr>
                        <a:t>27.4% of total profit</a:t>
                      </a:r>
                    </a:p>
                  </a:txBody>
                  <a:tcPr marR="16873" marT="16873" marB="1687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46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cs typeface="Arial" panose="020B0604020202020204" pitchFamily="34" charset="0"/>
                        </a:rPr>
                        <a:t>Meethaq – Islamic Banking</a:t>
                      </a:r>
                    </a:p>
                  </a:txBody>
                  <a:tcPr marR="16873" marT="16873" marB="16873"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484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a:lnSpc>
                          <a:spcPct val="120000"/>
                        </a:lnSpc>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RO 120 </a:t>
                      </a:r>
                      <a:r>
                        <a:rPr lang="en-GB" sz="1000" b="0" dirty="0" err="1">
                          <a:solidFill>
                            <a:schemeClr val="tx1">
                              <a:lumMod val="95000"/>
                              <a:lumOff val="5000"/>
                            </a:schemeClr>
                          </a:solidFill>
                          <a:latin typeface="+mn-lt"/>
                          <a:cs typeface="Arial" panose="020B0604020202020204" pitchFamily="34" charset="0"/>
                        </a:rPr>
                        <a:t>mn</a:t>
                      </a:r>
                      <a:r>
                        <a:rPr lang="en-GB" sz="1000" b="0" dirty="0">
                          <a:solidFill>
                            <a:schemeClr val="tx1">
                              <a:lumMod val="95000"/>
                              <a:lumOff val="5000"/>
                            </a:schemeClr>
                          </a:solidFill>
                          <a:latin typeface="+mn-lt"/>
                          <a:cs typeface="Arial" panose="020B0604020202020204" pitchFamily="34" charset="0"/>
                        </a:rPr>
                        <a:t> capital assigned to this business</a:t>
                      </a:r>
                    </a:p>
                    <a:p>
                      <a:pPr marL="171450" indent="-171450" algn="l">
                        <a:lnSpc>
                          <a:spcPct val="120000"/>
                        </a:lnSpc>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Officially launched in January 2013,</a:t>
                      </a:r>
                      <a:r>
                        <a:rPr lang="en-GB" sz="1000" b="0" baseline="0" dirty="0">
                          <a:solidFill>
                            <a:schemeClr val="tx1">
                              <a:lumMod val="95000"/>
                              <a:lumOff val="5000"/>
                            </a:schemeClr>
                          </a:solidFill>
                          <a:latin typeface="+mn-lt"/>
                          <a:cs typeface="Arial" panose="020B0604020202020204" pitchFamily="34" charset="0"/>
                        </a:rPr>
                        <a:t> c</a:t>
                      </a:r>
                      <a:r>
                        <a:rPr lang="en-GB" sz="1000" b="0" dirty="0">
                          <a:solidFill>
                            <a:schemeClr val="tx1">
                              <a:lumMod val="95000"/>
                              <a:lumOff val="5000"/>
                            </a:schemeClr>
                          </a:solidFill>
                          <a:latin typeface="+mn-lt"/>
                          <a:cs typeface="Arial" panose="020B0604020202020204" pitchFamily="34" charset="0"/>
                        </a:rPr>
                        <a:t>urrently operating through 26 full fledged Islamic branches</a:t>
                      </a:r>
                    </a:p>
                  </a:txBody>
                  <a:tcPr marL="67492" marR="67492" marT="42858" marB="4285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lnSpc>
                          <a:spcPct val="120000"/>
                        </a:lnSpc>
                        <a:spcBef>
                          <a:spcPts val="350"/>
                        </a:spcBef>
                        <a:buClr>
                          <a:srgbClr val="900000"/>
                        </a:buClr>
                        <a:buFont typeface="Tahoma" panose="020B0604030504040204" pitchFamily="34" charset="0"/>
                        <a:buChar char="»"/>
                      </a:pPr>
                      <a:r>
                        <a:rPr lang="en-GB" sz="1000" b="0" kern="1200" dirty="0">
                          <a:solidFill>
                            <a:schemeClr val="tx1">
                              <a:lumMod val="95000"/>
                              <a:lumOff val="5000"/>
                            </a:schemeClr>
                          </a:solidFill>
                          <a:latin typeface="+mn-lt"/>
                          <a:ea typeface="+mn-ea"/>
                          <a:cs typeface="Arial" panose="020B0604020202020204" pitchFamily="34" charset="0"/>
                        </a:rPr>
                        <a:t>RO 1.7 bn</a:t>
                      </a:r>
                    </a:p>
                    <a:p>
                      <a:pPr marL="342900" lvl="1" indent="-171450" algn="l" defTabSz="914400" rtl="0" eaLnBrk="1" latinLnBrk="0" hangingPunct="1">
                        <a:spcBef>
                          <a:spcPts val="350"/>
                        </a:spcBef>
                        <a:buClr>
                          <a:srgbClr val="900000"/>
                        </a:buClr>
                        <a:buFont typeface="Arial" panose="020B0604020202020204" pitchFamily="34" charset="0"/>
                        <a:buChar char="•"/>
                      </a:pPr>
                      <a:r>
                        <a:rPr lang="en-US" sz="1000" b="0" kern="1200" dirty="0">
                          <a:solidFill>
                            <a:schemeClr val="tx1">
                              <a:lumMod val="95000"/>
                              <a:lumOff val="5000"/>
                            </a:schemeClr>
                          </a:solidFill>
                          <a:latin typeface="+mn-lt"/>
                          <a:ea typeface="+mn-ea"/>
                          <a:cs typeface="Arial" panose="020B0604020202020204" pitchFamily="34" charset="0"/>
                        </a:rPr>
                        <a:t>13.2% of total assets</a:t>
                      </a:r>
                    </a:p>
                  </a:txBody>
                  <a:tcPr marR="16873" marT="16873" marB="1687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lnSpc>
                          <a:spcPct val="120000"/>
                        </a:lnSpc>
                        <a:spcBef>
                          <a:spcPts val="350"/>
                        </a:spcBef>
                        <a:buClr>
                          <a:srgbClr val="900000"/>
                        </a:buClr>
                        <a:buFont typeface="Tahoma" panose="020B0604030504040204" pitchFamily="34" charset="0"/>
                        <a:buChar char="»"/>
                      </a:pPr>
                      <a:r>
                        <a:rPr lang="en-GB" sz="1000" b="0" kern="1200" dirty="0">
                          <a:solidFill>
                            <a:schemeClr val="tx1">
                              <a:lumMod val="95000"/>
                              <a:lumOff val="5000"/>
                            </a:schemeClr>
                          </a:solidFill>
                          <a:latin typeface="+mn-lt"/>
                          <a:ea typeface="+mn-ea"/>
                          <a:cs typeface="Arial" panose="020B0604020202020204" pitchFamily="34" charset="0"/>
                        </a:rPr>
                        <a:t>RO 3.1</a:t>
                      </a:r>
                      <a:r>
                        <a:rPr lang="en-GB" sz="1000" b="0" kern="1200" baseline="0" dirty="0">
                          <a:solidFill>
                            <a:schemeClr val="tx1">
                              <a:lumMod val="95000"/>
                              <a:lumOff val="5000"/>
                            </a:schemeClr>
                          </a:solidFill>
                          <a:latin typeface="+mn-lt"/>
                          <a:ea typeface="+mn-ea"/>
                          <a:cs typeface="Arial" panose="020B0604020202020204" pitchFamily="34" charset="0"/>
                        </a:rPr>
                        <a:t> </a:t>
                      </a:r>
                      <a:r>
                        <a:rPr lang="en-GB" sz="1000" b="0" kern="1200" dirty="0">
                          <a:solidFill>
                            <a:schemeClr val="tx1">
                              <a:lumMod val="95000"/>
                              <a:lumOff val="5000"/>
                            </a:schemeClr>
                          </a:solidFill>
                          <a:latin typeface="+mn-lt"/>
                          <a:ea typeface="+mn-ea"/>
                          <a:cs typeface="Arial" panose="020B0604020202020204" pitchFamily="34" charset="0"/>
                        </a:rPr>
                        <a:t>mn</a:t>
                      </a:r>
                    </a:p>
                    <a:p>
                      <a:pPr marL="342900" lvl="1" indent="-171450" algn="l" defTabSz="914400" rtl="0" eaLnBrk="1" latinLnBrk="0" hangingPunct="1">
                        <a:spcBef>
                          <a:spcPts val="350"/>
                        </a:spcBef>
                        <a:buClr>
                          <a:srgbClr val="900000"/>
                        </a:buClr>
                        <a:buFont typeface="Arial" panose="020B0604020202020204" pitchFamily="34" charset="0"/>
                        <a:buChar char="•"/>
                      </a:pPr>
                      <a:r>
                        <a:rPr lang="en-GB" sz="1000" b="0" kern="1200" dirty="0">
                          <a:solidFill>
                            <a:schemeClr val="tx1">
                              <a:lumMod val="95000"/>
                              <a:lumOff val="5000"/>
                            </a:schemeClr>
                          </a:solidFill>
                          <a:latin typeface="+mn-lt"/>
                          <a:ea typeface="+mn-ea"/>
                          <a:cs typeface="Arial" panose="020B0604020202020204" pitchFamily="34" charset="0"/>
                        </a:rPr>
                        <a:t>6.1% of total profit</a:t>
                      </a:r>
                      <a:endParaRPr lang="en-US" sz="1000" b="0" kern="1200" dirty="0">
                        <a:solidFill>
                          <a:schemeClr val="tx1">
                            <a:lumMod val="95000"/>
                            <a:lumOff val="5000"/>
                          </a:schemeClr>
                        </a:solidFill>
                        <a:latin typeface="+mn-lt"/>
                        <a:ea typeface="+mn-ea"/>
                        <a:cs typeface="Arial" panose="020B0604020202020204" pitchFamily="34" charset="0"/>
                      </a:endParaRPr>
                    </a:p>
                  </a:txBody>
                  <a:tcPr marR="16873" marT="16873" marB="1687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56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cs typeface="Arial" panose="020B0604020202020204" pitchFamily="34" charset="0"/>
                        </a:rPr>
                        <a:t>International Operations</a:t>
                      </a:r>
                    </a:p>
                  </a:txBody>
                  <a:tcPr marR="16873" marT="16873" marB="16873"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484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a:lnSpc>
                          <a:spcPct val="120000"/>
                        </a:lnSpc>
                        <a:buClr>
                          <a:srgbClr val="900000"/>
                        </a:buClr>
                        <a:buFont typeface="Tahoma" panose="020B0604030504040204" pitchFamily="34" charset="0"/>
                        <a:buChar char="»"/>
                      </a:pPr>
                      <a:r>
                        <a:rPr lang="en-GB" sz="1000" b="0" dirty="0">
                          <a:solidFill>
                            <a:schemeClr val="tx1">
                              <a:lumMod val="95000"/>
                              <a:lumOff val="5000"/>
                            </a:schemeClr>
                          </a:solidFill>
                          <a:latin typeface="+mn-lt"/>
                          <a:cs typeface="Arial" panose="020B0604020202020204" pitchFamily="34" charset="0"/>
                        </a:rPr>
                        <a:t>Presence in Saudi</a:t>
                      </a:r>
                      <a:r>
                        <a:rPr lang="en-GB" sz="1000" b="0" baseline="0" dirty="0">
                          <a:solidFill>
                            <a:schemeClr val="tx1">
                              <a:lumMod val="95000"/>
                              <a:lumOff val="5000"/>
                            </a:schemeClr>
                          </a:solidFill>
                          <a:latin typeface="+mn-lt"/>
                          <a:cs typeface="Arial" panose="020B0604020202020204" pitchFamily="34" charset="0"/>
                        </a:rPr>
                        <a:t> Arabia &amp; Kuwait through a branch</a:t>
                      </a:r>
                      <a:r>
                        <a:rPr lang="en-GB" sz="1000" b="0" dirty="0">
                          <a:solidFill>
                            <a:schemeClr val="tx1">
                              <a:lumMod val="95000"/>
                              <a:lumOff val="5000"/>
                            </a:schemeClr>
                          </a:solidFill>
                          <a:latin typeface="+mn-lt"/>
                          <a:cs typeface="Arial" panose="020B0604020202020204" pitchFamily="34" charset="0"/>
                        </a:rPr>
                        <a:t>, and 3 Rep offices</a:t>
                      </a:r>
                      <a:r>
                        <a:rPr lang="en-GB" sz="1000" b="0" baseline="0" dirty="0">
                          <a:solidFill>
                            <a:schemeClr val="tx1">
                              <a:lumMod val="95000"/>
                              <a:lumOff val="5000"/>
                            </a:schemeClr>
                          </a:solidFill>
                          <a:latin typeface="+mn-lt"/>
                          <a:cs typeface="Arial" panose="020B0604020202020204" pitchFamily="34" charset="0"/>
                        </a:rPr>
                        <a:t> and an associate across Asia</a:t>
                      </a:r>
                      <a:endParaRPr lang="en-GB" sz="1000" b="0" dirty="0">
                        <a:solidFill>
                          <a:schemeClr val="tx1">
                            <a:lumMod val="95000"/>
                            <a:lumOff val="5000"/>
                          </a:schemeClr>
                        </a:solidFill>
                        <a:latin typeface="+mn-lt"/>
                        <a:cs typeface="Arial" panose="020B0604020202020204" pitchFamily="34" charset="0"/>
                      </a:endParaRPr>
                    </a:p>
                  </a:txBody>
                  <a:tcPr marL="67492" marR="67492" marT="42858" marB="4285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marL="171450" indent="-171450" algn="l" defTabSz="914400" rtl="0" eaLnBrk="1" latinLnBrk="0" hangingPunct="1">
                        <a:lnSpc>
                          <a:spcPct val="120000"/>
                        </a:lnSpc>
                        <a:spcBef>
                          <a:spcPts val="350"/>
                        </a:spcBef>
                        <a:buClr>
                          <a:srgbClr val="900000"/>
                        </a:buClr>
                        <a:buFont typeface="Tahoma" panose="020B0604030504040204" pitchFamily="34" charset="0"/>
                        <a:buChar char="»"/>
                      </a:pPr>
                      <a:r>
                        <a:rPr lang="en-GB" sz="1000" b="0" kern="1200" dirty="0">
                          <a:solidFill>
                            <a:schemeClr val="tx1">
                              <a:lumMod val="95000"/>
                              <a:lumOff val="5000"/>
                            </a:schemeClr>
                          </a:solidFill>
                          <a:latin typeface="+mn-lt"/>
                          <a:ea typeface="+mn-ea"/>
                          <a:cs typeface="Arial" panose="020B0604020202020204" pitchFamily="34" charset="0"/>
                        </a:rPr>
                        <a:t>RO 0.2 bn</a:t>
                      </a:r>
                    </a:p>
                    <a:p>
                      <a:pPr marL="342900" lvl="1" indent="-171450" algn="l" defTabSz="914400" rtl="0" eaLnBrk="1" latinLnBrk="0" hangingPunct="1">
                        <a:spcBef>
                          <a:spcPts val="350"/>
                        </a:spcBef>
                        <a:buClr>
                          <a:srgbClr val="900000"/>
                        </a:buClr>
                        <a:buFont typeface="Arial" panose="020B0604020202020204" pitchFamily="34" charset="0"/>
                        <a:buChar char="•"/>
                      </a:pPr>
                      <a:r>
                        <a:rPr lang="en-US" sz="1000" b="0" kern="1200" dirty="0">
                          <a:solidFill>
                            <a:schemeClr val="tx1">
                              <a:lumMod val="95000"/>
                              <a:lumOff val="5000"/>
                            </a:schemeClr>
                          </a:solidFill>
                          <a:latin typeface="+mn-lt"/>
                          <a:ea typeface="+mn-ea"/>
                          <a:cs typeface="Arial" panose="020B0604020202020204" pitchFamily="34" charset="0"/>
                        </a:rPr>
                        <a:t>1.8% of total assets</a:t>
                      </a:r>
                    </a:p>
                  </a:txBody>
                  <a:tcPr marR="16873" marT="16873" marB="1687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marL="171450" indent="-171450" algn="l" defTabSz="914400" rtl="0" eaLnBrk="1" latinLnBrk="0" hangingPunct="1">
                        <a:lnSpc>
                          <a:spcPct val="120000"/>
                        </a:lnSpc>
                        <a:spcBef>
                          <a:spcPts val="350"/>
                        </a:spcBef>
                        <a:buClr>
                          <a:srgbClr val="900000"/>
                        </a:buClr>
                        <a:buFont typeface="Tahoma" panose="020B0604030504040204" pitchFamily="34" charset="0"/>
                        <a:buChar char="»"/>
                      </a:pPr>
                      <a:r>
                        <a:rPr lang="en-GB" sz="1000" b="0" kern="1200" baseline="0" dirty="0">
                          <a:solidFill>
                            <a:schemeClr val="tx1">
                              <a:lumMod val="95000"/>
                              <a:lumOff val="5000"/>
                            </a:schemeClr>
                          </a:solidFill>
                          <a:latin typeface="+mn-lt"/>
                          <a:ea typeface="+mn-ea"/>
                          <a:cs typeface="Arial" panose="020B0604020202020204" pitchFamily="34" charset="0"/>
                        </a:rPr>
                        <a:t>RO 0.3 </a:t>
                      </a:r>
                      <a:r>
                        <a:rPr lang="en-GB" sz="1000" b="0" kern="1200" dirty="0">
                          <a:solidFill>
                            <a:schemeClr val="tx1">
                              <a:lumMod val="95000"/>
                              <a:lumOff val="5000"/>
                            </a:schemeClr>
                          </a:solidFill>
                          <a:latin typeface="+mn-lt"/>
                          <a:ea typeface="+mn-ea"/>
                          <a:cs typeface="Arial" panose="020B0604020202020204" pitchFamily="34" charset="0"/>
                        </a:rPr>
                        <a:t>mn</a:t>
                      </a:r>
                    </a:p>
                    <a:p>
                      <a:pPr marL="342900" lvl="1" indent="-171450" algn="l" defTabSz="914400" rtl="0" eaLnBrk="1" latinLnBrk="0" hangingPunct="1">
                        <a:spcBef>
                          <a:spcPts val="350"/>
                        </a:spcBef>
                        <a:buClr>
                          <a:srgbClr val="900000"/>
                        </a:buClr>
                        <a:buFont typeface="Arial" panose="020B0604020202020204" pitchFamily="34" charset="0"/>
                        <a:buChar char="•"/>
                      </a:pPr>
                      <a:r>
                        <a:rPr lang="en-US" sz="1000" b="0" kern="1200" dirty="0">
                          <a:solidFill>
                            <a:schemeClr val="tx1">
                              <a:lumMod val="95000"/>
                              <a:lumOff val="5000"/>
                            </a:schemeClr>
                          </a:solidFill>
                          <a:latin typeface="+mn-lt"/>
                          <a:ea typeface="+mn-ea"/>
                          <a:cs typeface="Arial" panose="020B0604020202020204" pitchFamily="34" charset="0"/>
                        </a:rPr>
                        <a:t>0.6% of total profit</a:t>
                      </a:r>
                    </a:p>
                  </a:txBody>
                  <a:tcPr marR="16873" marT="16873" marB="1687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040A0616-9672-48D2-AB63-62A3485850F4}"/>
              </a:ext>
            </a:extLst>
          </p:cNvPr>
          <p:cNvSpPr/>
          <p:nvPr/>
        </p:nvSpPr>
        <p:spPr>
          <a:xfrm>
            <a:off x="201336" y="818631"/>
            <a:ext cx="6442744" cy="296486"/>
          </a:xfrm>
          <a:prstGeom prst="rect">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Arial" panose="020B0604020202020204" pitchFamily="34" charset="0"/>
              </a:rPr>
              <a:t>Business Lines Breakdown </a:t>
            </a:r>
          </a:p>
        </p:txBody>
      </p:sp>
      <p:sp>
        <p:nvSpPr>
          <p:cNvPr id="13" name="Rectangle 12">
            <a:extLst>
              <a:ext uri="{FF2B5EF4-FFF2-40B4-BE49-F238E27FC236}">
                <a16:creationId xmlns:a16="http://schemas.microsoft.com/office/drawing/2014/main" id="{26A1B683-CDAE-4EFE-8CC6-CAF23D635E33}"/>
              </a:ext>
            </a:extLst>
          </p:cNvPr>
          <p:cNvSpPr/>
          <p:nvPr/>
        </p:nvSpPr>
        <p:spPr>
          <a:xfrm>
            <a:off x="6719581" y="806274"/>
            <a:ext cx="4060271" cy="296486"/>
          </a:xfrm>
          <a:prstGeom prst="rect">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Arial" panose="020B0604020202020204" pitchFamily="34" charset="0"/>
              </a:rPr>
              <a:t>Loan, Advances &amp; Deposits Breakdown </a:t>
            </a:r>
          </a:p>
        </p:txBody>
      </p:sp>
      <p:sp>
        <p:nvSpPr>
          <p:cNvPr id="12" name="Rectangle 11">
            <a:extLst>
              <a:ext uri="{FF2B5EF4-FFF2-40B4-BE49-F238E27FC236}">
                <a16:creationId xmlns:a16="http://schemas.microsoft.com/office/drawing/2014/main" id="{E084F67A-EAC3-4857-8550-F6D6073DEF69}"/>
              </a:ext>
            </a:extLst>
          </p:cNvPr>
          <p:cNvSpPr/>
          <p:nvPr/>
        </p:nvSpPr>
        <p:spPr>
          <a:xfrm>
            <a:off x="6748613" y="1165516"/>
            <a:ext cx="294732" cy="3280872"/>
          </a:xfrm>
          <a:prstGeom prst="rect">
            <a:avLst/>
          </a:prstGeom>
          <a:solidFill>
            <a:srgbClr val="BC64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uLnTx/>
                <a:uFillTx/>
                <a:ea typeface="+mn-ea"/>
                <a:cs typeface="Arial" panose="020B0604020202020204" pitchFamily="34" charset="0"/>
              </a:rPr>
              <a:t>Loans &amp; Advances</a:t>
            </a:r>
          </a:p>
        </p:txBody>
      </p:sp>
      <p:sp>
        <p:nvSpPr>
          <p:cNvPr id="15" name="Rectangle 14">
            <a:extLst>
              <a:ext uri="{FF2B5EF4-FFF2-40B4-BE49-F238E27FC236}">
                <a16:creationId xmlns:a16="http://schemas.microsoft.com/office/drawing/2014/main" id="{B1E7EB54-E691-4F70-A3F2-FDA81D0B6250}"/>
              </a:ext>
            </a:extLst>
          </p:cNvPr>
          <p:cNvSpPr/>
          <p:nvPr/>
        </p:nvSpPr>
        <p:spPr>
          <a:xfrm>
            <a:off x="6748613" y="4478193"/>
            <a:ext cx="294732" cy="1795388"/>
          </a:xfrm>
          <a:prstGeom prst="rect">
            <a:avLst/>
          </a:prstGeom>
          <a:solidFill>
            <a:srgbClr val="BC64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uLnTx/>
                <a:uFillTx/>
                <a:ea typeface="+mn-ea"/>
                <a:cs typeface="Arial" panose="020B0604020202020204" pitchFamily="34" charset="0"/>
              </a:rPr>
              <a:t>Deposits </a:t>
            </a:r>
          </a:p>
        </p:txBody>
      </p:sp>
      <p:pic>
        <p:nvPicPr>
          <p:cNvPr id="3" name="Picture 2">
            <a:extLst>
              <a:ext uri="{FF2B5EF4-FFF2-40B4-BE49-F238E27FC236}">
                <a16:creationId xmlns:a16="http://schemas.microsoft.com/office/drawing/2014/main" id="{820B3A98-4B18-48C2-A81F-D683265A64EC}"/>
              </a:ext>
            </a:extLst>
          </p:cNvPr>
          <p:cNvPicPr>
            <a:picLocks noChangeAspect="1"/>
          </p:cNvPicPr>
          <p:nvPr/>
        </p:nvPicPr>
        <p:blipFill>
          <a:blip r:embed="rId3"/>
          <a:stretch>
            <a:fillRect/>
          </a:stretch>
        </p:blipFill>
        <p:spPr>
          <a:xfrm>
            <a:off x="8070032" y="3875175"/>
            <a:ext cx="3112494" cy="3001424"/>
          </a:xfrm>
          <a:prstGeom prst="rect">
            <a:avLst/>
          </a:prstGeom>
        </p:spPr>
      </p:pic>
      <p:pic>
        <p:nvPicPr>
          <p:cNvPr id="7" name="Picture 6">
            <a:extLst>
              <a:ext uri="{FF2B5EF4-FFF2-40B4-BE49-F238E27FC236}">
                <a16:creationId xmlns:a16="http://schemas.microsoft.com/office/drawing/2014/main" id="{0714AF28-9659-41AD-94E9-D4FDF39B2FB2}"/>
              </a:ext>
            </a:extLst>
          </p:cNvPr>
          <p:cNvPicPr>
            <a:picLocks noChangeAspect="1"/>
          </p:cNvPicPr>
          <p:nvPr/>
        </p:nvPicPr>
        <p:blipFill>
          <a:blip r:embed="rId4"/>
          <a:stretch>
            <a:fillRect/>
          </a:stretch>
        </p:blipFill>
        <p:spPr>
          <a:xfrm>
            <a:off x="6946312" y="953343"/>
            <a:ext cx="5044352" cy="3629999"/>
          </a:xfrm>
          <a:prstGeom prst="rect">
            <a:avLst/>
          </a:prstGeom>
        </p:spPr>
      </p:pic>
    </p:spTree>
    <p:extLst>
      <p:ext uri="{BB962C8B-B14F-4D97-AF65-F5344CB8AC3E}">
        <p14:creationId xmlns:p14="http://schemas.microsoft.com/office/powerpoint/2010/main" val="238266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185991" y="6064725"/>
            <a:ext cx="479385" cy="68802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1D6A9-BDAC-49C0-AC14-0A2706A24BFE}"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342900" y="320065"/>
            <a:ext cx="72161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52F36"/>
                </a:solidFill>
                <a:effectLst/>
                <a:uLnTx/>
                <a:uFillTx/>
                <a:ea typeface="Tahoma" panose="020B0604030504040204" pitchFamily="34" charset="0"/>
                <a:cs typeface="Arial" panose="020B0604020202020204" pitchFamily="34" charset="0"/>
              </a:rPr>
              <a:t>Corporate Banking</a:t>
            </a:r>
          </a:p>
        </p:txBody>
      </p:sp>
      <p:graphicFrame>
        <p:nvGraphicFramePr>
          <p:cNvPr id="12" name="Table 11"/>
          <p:cNvGraphicFramePr>
            <a:graphicFrameLocks noGrp="1"/>
          </p:cNvGraphicFramePr>
          <p:nvPr>
            <p:extLst>
              <p:ext uri="{D42A27DB-BD31-4B8C-83A1-F6EECF244321}">
                <p14:modId xmlns:p14="http://schemas.microsoft.com/office/powerpoint/2010/main" val="4037546561"/>
              </p:ext>
            </p:extLst>
          </p:nvPr>
        </p:nvGraphicFramePr>
        <p:xfrm>
          <a:off x="183440" y="1028699"/>
          <a:ext cx="10844709" cy="2383825"/>
        </p:xfrm>
        <a:graphic>
          <a:graphicData uri="http://schemas.openxmlformats.org/drawingml/2006/table">
            <a:tbl>
              <a:tblPr firstRow="1" bandRow="1">
                <a:tableStyleId>{2D5ABB26-0587-4C30-8999-92F81FD0307C}</a:tableStyleId>
              </a:tblPr>
              <a:tblGrid>
                <a:gridCol w="3614903">
                  <a:extLst>
                    <a:ext uri="{9D8B030D-6E8A-4147-A177-3AD203B41FA5}">
                      <a16:colId xmlns:a16="http://schemas.microsoft.com/office/drawing/2014/main" val="20000"/>
                    </a:ext>
                  </a:extLst>
                </a:gridCol>
                <a:gridCol w="3614903">
                  <a:extLst>
                    <a:ext uri="{9D8B030D-6E8A-4147-A177-3AD203B41FA5}">
                      <a16:colId xmlns:a16="http://schemas.microsoft.com/office/drawing/2014/main" val="20001"/>
                    </a:ext>
                  </a:extLst>
                </a:gridCol>
                <a:gridCol w="3614903">
                  <a:extLst>
                    <a:ext uri="{9D8B030D-6E8A-4147-A177-3AD203B41FA5}">
                      <a16:colId xmlns:a16="http://schemas.microsoft.com/office/drawing/2014/main" val="20002"/>
                    </a:ext>
                  </a:extLst>
                </a:gridCol>
              </a:tblGrid>
              <a:tr h="2983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spcBef>
                          <a:spcPts val="0"/>
                        </a:spcBef>
                        <a:spcAft>
                          <a:spcPts val="0"/>
                        </a:spcAft>
                        <a:buFont typeface="Arial" panose="020B0604020202020204" pitchFamily="34" charset="0"/>
                        <a:buNone/>
                      </a:pPr>
                      <a:endParaRPr lang="en-GB" altLang="zh-TW" sz="1400" b="1" dirty="0">
                        <a:solidFill>
                          <a:schemeClr val="bg1"/>
                        </a:solidFill>
                        <a:latin typeface="+mn-lt"/>
                        <a:cs typeface="Arial" panose="020B0604020202020204" pitchFamily="34" charset="0"/>
                      </a:endParaRPr>
                    </a:p>
                  </a:txBody>
                  <a:tcPr marL="85714" marR="85714" marT="42858" marB="4285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spcBef>
                          <a:spcPts val="0"/>
                        </a:spcBef>
                        <a:spcAft>
                          <a:spcPts val="0"/>
                        </a:spcAft>
                        <a:buFont typeface="Arial" panose="020B0604020202020204" pitchFamily="34" charset="0"/>
                        <a:buNone/>
                      </a:pPr>
                      <a:endParaRPr lang="en-GB" altLang="zh-TW" sz="1400" b="1" dirty="0">
                        <a:solidFill>
                          <a:schemeClr val="bg1"/>
                        </a:solidFill>
                        <a:latin typeface="+mn-lt"/>
                        <a:cs typeface="Arial" panose="020B0604020202020204" pitchFamily="34" charset="0"/>
                      </a:endParaRPr>
                    </a:p>
                  </a:txBody>
                  <a:tcPr marL="85714" marR="85714" marT="42858" marB="4285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spcBef>
                          <a:spcPts val="0"/>
                        </a:spcBef>
                        <a:spcAft>
                          <a:spcPts val="0"/>
                        </a:spcAft>
                        <a:buFont typeface="Arial" panose="020B0604020202020204" pitchFamily="34" charset="0"/>
                        <a:buNone/>
                      </a:pPr>
                      <a:endParaRPr lang="en-GB" altLang="zh-TW" sz="1400" b="1" dirty="0">
                        <a:solidFill>
                          <a:schemeClr val="bg1"/>
                        </a:solidFill>
                        <a:latin typeface="+mn-lt"/>
                        <a:cs typeface="Arial" panose="020B0604020202020204" pitchFamily="34" charset="0"/>
                      </a:endParaRPr>
                    </a:p>
                  </a:txBody>
                  <a:tcPr marL="85714" marR="85714" marT="42858" marB="42858" anchor="ctr"/>
                </a:tc>
                <a:extLst>
                  <a:ext uri="{0D108BD9-81ED-4DB2-BD59-A6C34878D82A}">
                    <a16:rowId xmlns:a16="http://schemas.microsoft.com/office/drawing/2014/main" val="10000"/>
                  </a:ext>
                </a:extLst>
              </a:tr>
              <a:tr h="20847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defTabSz="914400" rtl="0" eaLnBrk="1" fontAlgn="auto" latinLnBrk="0" hangingPunct="1">
                        <a:spcBef>
                          <a:spcPts val="0"/>
                        </a:spcBef>
                        <a:spcAft>
                          <a:spcPts val="0"/>
                        </a:spcAft>
                        <a:buClr>
                          <a:srgbClr val="900000"/>
                        </a:buClr>
                        <a:buFont typeface="Arial" panose="020B0604020202020204" pitchFamily="34" charset="0"/>
                        <a:buChar char="»"/>
                        <a:defRPr/>
                      </a:pPr>
                      <a:r>
                        <a:rPr lang="en-GB" sz="1000" b="0" kern="1200" dirty="0">
                          <a:solidFill>
                            <a:srgbClr val="000000"/>
                          </a:solidFill>
                          <a:latin typeface="+mn-lt"/>
                          <a:ea typeface="+mn-ea"/>
                          <a:cs typeface="Arial" panose="020B0604020202020204" pitchFamily="34" charset="0"/>
                        </a:rPr>
                        <a:t>Leading Corporate Banking Franchise</a:t>
                      </a:r>
                    </a:p>
                    <a:p>
                      <a:pPr marL="342900" lvl="1" indent="-171450" algn="l" defTabSz="914400" rtl="0" eaLnBrk="1" fontAlgn="auto" latinLnBrk="0" hangingPunct="1">
                        <a:spcBef>
                          <a:spcPts val="0"/>
                        </a:spcBef>
                        <a:spcAft>
                          <a:spcPts val="0"/>
                        </a:spcAft>
                        <a:buClr>
                          <a:srgbClr val="900000"/>
                        </a:buClr>
                        <a:buFont typeface="Wingdings" panose="05000000000000000000" pitchFamily="2" charset="2"/>
                        <a:buChar char="§"/>
                        <a:defRPr/>
                      </a:pPr>
                      <a:r>
                        <a:rPr lang="en-US" sz="1000" b="0" kern="1200" dirty="0">
                          <a:solidFill>
                            <a:srgbClr val="000000"/>
                          </a:solidFill>
                          <a:latin typeface="+mn-lt"/>
                          <a:ea typeface="+mn-ea"/>
                          <a:cs typeface="Arial" panose="020B0604020202020204" pitchFamily="34" charset="0"/>
                        </a:rPr>
                        <a:t>Extensive and expanding range of products and services </a:t>
                      </a:r>
                    </a:p>
                    <a:p>
                      <a:pPr marL="342900" lvl="1" indent="-171450" algn="l" defTabSz="914400" rtl="0" eaLnBrk="1" fontAlgn="auto" latinLnBrk="0" hangingPunct="1">
                        <a:spcBef>
                          <a:spcPts val="0"/>
                        </a:spcBef>
                        <a:spcAft>
                          <a:spcPts val="0"/>
                        </a:spcAft>
                        <a:buClr>
                          <a:srgbClr val="900000"/>
                        </a:buClr>
                        <a:buFont typeface="Wingdings" panose="05000000000000000000" pitchFamily="2" charset="2"/>
                        <a:buChar char="§"/>
                        <a:defRPr/>
                      </a:pPr>
                      <a:r>
                        <a:rPr lang="en-US" sz="1000" b="0" kern="1200" dirty="0">
                          <a:solidFill>
                            <a:srgbClr val="000000"/>
                          </a:solidFill>
                          <a:latin typeface="+mn-lt"/>
                          <a:ea typeface="+mn-ea"/>
                          <a:cs typeface="Arial" panose="020B0604020202020204" pitchFamily="34" charset="0"/>
                        </a:rPr>
                        <a:t>Strong project finance capabilities </a:t>
                      </a:r>
                    </a:p>
                    <a:p>
                      <a:pPr marL="171450" indent="-171450" algn="l" defTabSz="914400" rtl="0" eaLnBrk="1" fontAlgn="auto" latinLnBrk="0" hangingPunct="1">
                        <a:spcBef>
                          <a:spcPts val="0"/>
                        </a:spcBef>
                        <a:spcAft>
                          <a:spcPts val="0"/>
                        </a:spcAft>
                        <a:buClr>
                          <a:srgbClr val="900000"/>
                        </a:buClr>
                        <a:buFont typeface="Arial" panose="020B0604020202020204" pitchFamily="34" charset="0"/>
                        <a:buChar char="»"/>
                        <a:defRPr/>
                      </a:pPr>
                      <a:r>
                        <a:rPr lang="en-GB" sz="1000" b="0" kern="1200" dirty="0">
                          <a:solidFill>
                            <a:srgbClr val="000000"/>
                          </a:solidFill>
                          <a:latin typeface="+mn-lt"/>
                          <a:ea typeface="+mn-ea"/>
                          <a:cs typeface="Arial" panose="020B0604020202020204" pitchFamily="34" charset="0"/>
                        </a:rPr>
                        <a:t>Large corporate client portfolio with c.7,200  customers and lead bank for top tier Omani corporate entities </a:t>
                      </a:r>
                    </a:p>
                    <a:p>
                      <a:pPr marL="171450" indent="-171450" algn="l" defTabSz="914400" rtl="0" eaLnBrk="1" fontAlgn="auto" latinLnBrk="0" hangingPunct="1">
                        <a:spcBef>
                          <a:spcPts val="0"/>
                        </a:spcBef>
                        <a:spcAft>
                          <a:spcPts val="0"/>
                        </a:spcAft>
                        <a:buClr>
                          <a:srgbClr val="900000"/>
                        </a:buClr>
                        <a:buFont typeface="Arial" panose="020B0604020202020204" pitchFamily="34" charset="0"/>
                        <a:buChar char="»"/>
                        <a:defRPr/>
                      </a:pPr>
                      <a:r>
                        <a:rPr lang="en-GB" sz="1000" b="0" kern="1200" dirty="0">
                          <a:solidFill>
                            <a:srgbClr val="000000"/>
                          </a:solidFill>
                          <a:latin typeface="+mn-lt"/>
                          <a:ea typeface="+mn-ea"/>
                          <a:cs typeface="Arial" panose="020B0604020202020204" pitchFamily="34" charset="0"/>
                        </a:rPr>
                        <a:t>High level of sophistication differentiated through technology led investments </a:t>
                      </a:r>
                    </a:p>
                    <a:p>
                      <a:pPr marL="171450" indent="-171450" algn="l" defTabSz="914400" rtl="0" eaLnBrk="1" fontAlgn="auto" latinLnBrk="0" hangingPunct="1">
                        <a:spcBef>
                          <a:spcPts val="0"/>
                        </a:spcBef>
                        <a:spcAft>
                          <a:spcPts val="0"/>
                        </a:spcAft>
                        <a:buClr>
                          <a:srgbClr val="900000"/>
                        </a:buClr>
                        <a:buFont typeface="Arial" panose="020B0604020202020204" pitchFamily="34" charset="0"/>
                        <a:buChar char="»"/>
                        <a:defRPr/>
                      </a:pPr>
                      <a:r>
                        <a:rPr lang="en-GB" sz="1000" b="0" kern="1200" dirty="0">
                          <a:solidFill>
                            <a:srgbClr val="000000"/>
                          </a:solidFill>
                          <a:latin typeface="+mn-lt"/>
                          <a:ea typeface="+mn-ea"/>
                          <a:cs typeface="Arial" panose="020B0604020202020204" pitchFamily="34" charset="0"/>
                        </a:rPr>
                        <a:t>Commitment to maintain strong control over asset quality</a:t>
                      </a:r>
                    </a:p>
                  </a:txBody>
                  <a:tcPr marL="85714" marR="85714" marT="91440" marB="4285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defTabSz="914400" rtl="0" eaLnBrk="1" fontAlgn="auto" latinLnBrk="0" hangingPunct="1">
                        <a:spcBef>
                          <a:spcPts val="0"/>
                        </a:spcBef>
                        <a:spcAft>
                          <a:spcPts val="0"/>
                        </a:spcAft>
                        <a:buClr>
                          <a:srgbClr val="900000"/>
                        </a:buClr>
                        <a:buFont typeface="Arial" panose="020B0604020202020204" pitchFamily="34" charset="0"/>
                        <a:buChar char="»"/>
                      </a:pPr>
                      <a:r>
                        <a:rPr lang="en-GB" sz="1000" b="0" kern="1200" dirty="0">
                          <a:solidFill>
                            <a:srgbClr val="000000"/>
                          </a:solidFill>
                          <a:latin typeface="+mn-lt"/>
                          <a:ea typeface="+mn-ea"/>
                          <a:cs typeface="Arial" panose="020B0604020202020204" pitchFamily="34" charset="0"/>
                        </a:rPr>
                        <a:t>Large number of infrastructure/ Industrial projects in the pipeline</a:t>
                      </a:r>
                    </a:p>
                    <a:p>
                      <a:pPr marL="171450" indent="-171450" algn="l" defTabSz="914400" rtl="0" eaLnBrk="1" fontAlgn="auto" latinLnBrk="0" hangingPunct="1">
                        <a:spcBef>
                          <a:spcPts val="0"/>
                        </a:spcBef>
                        <a:spcAft>
                          <a:spcPts val="0"/>
                        </a:spcAft>
                        <a:buClr>
                          <a:srgbClr val="900000"/>
                        </a:buClr>
                        <a:buFont typeface="Arial" panose="020B0604020202020204" pitchFamily="34" charset="0"/>
                        <a:buChar char="»"/>
                      </a:pPr>
                      <a:r>
                        <a:rPr lang="en-GB" sz="1000" b="0" kern="1200" dirty="0">
                          <a:solidFill>
                            <a:srgbClr val="000000"/>
                          </a:solidFill>
                          <a:latin typeface="+mn-lt"/>
                          <a:ea typeface="+mn-ea"/>
                          <a:cs typeface="Arial" panose="020B0604020202020204" pitchFamily="34" charset="0"/>
                        </a:rPr>
                        <a:t>Privatisation and diversification drive by Government</a:t>
                      </a:r>
                    </a:p>
                    <a:p>
                      <a:pPr marL="171450" indent="-171450" algn="l" defTabSz="914400" rtl="0" eaLnBrk="1" fontAlgn="auto" latinLnBrk="0" hangingPunct="1">
                        <a:spcBef>
                          <a:spcPts val="0"/>
                        </a:spcBef>
                        <a:spcAft>
                          <a:spcPts val="0"/>
                        </a:spcAft>
                        <a:buClr>
                          <a:srgbClr val="900000"/>
                        </a:buClr>
                        <a:buFont typeface="Arial" panose="020B0604020202020204" pitchFamily="34" charset="0"/>
                        <a:buChar char="»"/>
                      </a:pPr>
                      <a:r>
                        <a:rPr lang="en-GB" sz="1000" b="0" kern="1200" dirty="0">
                          <a:solidFill>
                            <a:srgbClr val="000000"/>
                          </a:solidFill>
                          <a:latin typeface="+mn-lt"/>
                          <a:ea typeface="+mn-ea"/>
                          <a:cs typeface="Arial" panose="020B0604020202020204" pitchFamily="34" charset="0"/>
                        </a:rPr>
                        <a:t>Increasing business flows between Oman and regional countries</a:t>
                      </a:r>
                    </a:p>
                  </a:txBody>
                  <a:tcPr marL="85714" marR="85714" marT="91440" marB="4285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defTabSz="914400" rtl="0" eaLnBrk="1" fontAlgn="auto" latinLnBrk="0" hangingPunct="1">
                        <a:spcBef>
                          <a:spcPts val="0"/>
                        </a:spcBef>
                        <a:spcAft>
                          <a:spcPts val="0"/>
                        </a:spcAft>
                        <a:buClr>
                          <a:srgbClr val="900000"/>
                        </a:buClr>
                        <a:buFont typeface="Arial" panose="020B0604020202020204" pitchFamily="34" charset="0"/>
                        <a:buChar char="»"/>
                      </a:pPr>
                      <a:r>
                        <a:rPr lang="en-GB" sz="1000" b="0" kern="1200" dirty="0">
                          <a:solidFill>
                            <a:srgbClr val="000000"/>
                          </a:solidFill>
                          <a:latin typeface="+mn-lt"/>
                          <a:ea typeface="+mn-ea"/>
                          <a:cs typeface="Arial" panose="020B0604020202020204" pitchFamily="34" charset="0"/>
                        </a:rPr>
                        <a:t>Leverage on leading position and expertise</a:t>
                      </a:r>
                    </a:p>
                    <a:p>
                      <a:pPr marL="342900" lvl="1" indent="-171450" algn="l" defTabSz="914400" rtl="0" eaLnBrk="1" fontAlgn="auto" latinLnBrk="0" hangingPunct="1">
                        <a:spcBef>
                          <a:spcPts val="0"/>
                        </a:spcBef>
                        <a:spcAft>
                          <a:spcPts val="0"/>
                        </a:spcAft>
                        <a:buClr>
                          <a:srgbClr val="900000"/>
                        </a:buClr>
                        <a:buFont typeface="Wingdings" panose="05000000000000000000" pitchFamily="2" charset="2"/>
                        <a:buChar char="§"/>
                      </a:pPr>
                      <a:r>
                        <a:rPr lang="en-US" sz="1000" b="0" kern="1200" dirty="0">
                          <a:solidFill>
                            <a:srgbClr val="000000"/>
                          </a:solidFill>
                          <a:latin typeface="+mn-lt"/>
                          <a:ea typeface="+mn-ea"/>
                          <a:cs typeface="Arial" panose="020B0604020202020204" pitchFamily="34" charset="0"/>
                        </a:rPr>
                        <a:t>Reinforce presence in Oman across all segments in the value chain</a:t>
                      </a:r>
                    </a:p>
                    <a:p>
                      <a:pPr marL="342900" lvl="1" indent="-171450" algn="l" defTabSz="914400" rtl="0" eaLnBrk="1" fontAlgn="auto" latinLnBrk="0" hangingPunct="1">
                        <a:spcBef>
                          <a:spcPts val="0"/>
                        </a:spcBef>
                        <a:spcAft>
                          <a:spcPts val="0"/>
                        </a:spcAft>
                        <a:buClr>
                          <a:srgbClr val="900000"/>
                        </a:buClr>
                        <a:buFont typeface="Wingdings" panose="05000000000000000000" pitchFamily="2" charset="2"/>
                        <a:buChar char="§"/>
                      </a:pPr>
                      <a:r>
                        <a:rPr lang="en-US" sz="1000" b="0" kern="1200" dirty="0">
                          <a:solidFill>
                            <a:srgbClr val="000000"/>
                          </a:solidFill>
                          <a:latin typeface="+mn-lt"/>
                          <a:ea typeface="+mn-ea"/>
                          <a:cs typeface="Arial" panose="020B0604020202020204" pitchFamily="34" charset="0"/>
                        </a:rPr>
                        <a:t>Benefit from large infrastructure and industrial projects in Oman </a:t>
                      </a:r>
                    </a:p>
                    <a:p>
                      <a:pPr marL="171450" indent="-171450" algn="l" defTabSz="914400" rtl="0" eaLnBrk="1" fontAlgn="auto" latinLnBrk="0" hangingPunct="1">
                        <a:spcBef>
                          <a:spcPts val="0"/>
                        </a:spcBef>
                        <a:spcAft>
                          <a:spcPts val="0"/>
                        </a:spcAft>
                        <a:buClr>
                          <a:srgbClr val="900000"/>
                        </a:buClr>
                        <a:buFont typeface="Arial" panose="020B0604020202020204" pitchFamily="34" charset="0"/>
                        <a:buChar char="»"/>
                      </a:pPr>
                      <a:r>
                        <a:rPr lang="en-GB" sz="1000" b="0" kern="1200" dirty="0">
                          <a:solidFill>
                            <a:srgbClr val="000000"/>
                          </a:solidFill>
                          <a:latin typeface="+mn-lt"/>
                          <a:ea typeface="+mn-ea"/>
                          <a:cs typeface="Arial" panose="020B0604020202020204" pitchFamily="34" charset="0"/>
                        </a:rPr>
                        <a:t>Focus fee income generating business </a:t>
                      </a:r>
                    </a:p>
                    <a:p>
                      <a:pPr marL="342900" lvl="1" indent="-171450" algn="l" defTabSz="914400" rtl="0" eaLnBrk="1" fontAlgn="auto" latinLnBrk="0" hangingPunct="1">
                        <a:spcBef>
                          <a:spcPts val="0"/>
                        </a:spcBef>
                        <a:spcAft>
                          <a:spcPts val="0"/>
                        </a:spcAft>
                        <a:buClr>
                          <a:srgbClr val="900000"/>
                        </a:buClr>
                        <a:buFont typeface="Wingdings" panose="05000000000000000000" pitchFamily="2" charset="2"/>
                        <a:buChar char="§"/>
                      </a:pPr>
                      <a:r>
                        <a:rPr lang="en-US" sz="1000" b="0" kern="1200" dirty="0">
                          <a:solidFill>
                            <a:srgbClr val="000000"/>
                          </a:solidFill>
                          <a:latin typeface="+mn-lt"/>
                          <a:ea typeface="+mn-ea"/>
                          <a:cs typeface="Arial" panose="020B0604020202020204" pitchFamily="34" charset="0"/>
                        </a:rPr>
                        <a:t>Transaction banking business to enhance fee income</a:t>
                      </a:r>
                    </a:p>
                    <a:p>
                      <a:pPr marL="342900" lvl="1" indent="-171450" algn="l" defTabSz="914400" rtl="0" eaLnBrk="1" fontAlgn="auto" latinLnBrk="0" hangingPunct="1">
                        <a:spcBef>
                          <a:spcPts val="0"/>
                        </a:spcBef>
                        <a:spcAft>
                          <a:spcPts val="0"/>
                        </a:spcAft>
                        <a:buClr>
                          <a:srgbClr val="900000"/>
                        </a:buClr>
                        <a:buFont typeface="Wingdings" panose="05000000000000000000" pitchFamily="2" charset="2"/>
                        <a:buChar char="§"/>
                      </a:pPr>
                      <a:r>
                        <a:rPr lang="en-US" sz="1000" b="0" kern="1200" dirty="0">
                          <a:solidFill>
                            <a:srgbClr val="000000"/>
                          </a:solidFill>
                          <a:latin typeface="+mn-lt"/>
                          <a:ea typeface="+mn-ea"/>
                          <a:cs typeface="Arial" panose="020B0604020202020204" pitchFamily="34" charset="0"/>
                        </a:rPr>
                        <a:t>Explore cross sell opportunities among business lines</a:t>
                      </a:r>
                    </a:p>
                    <a:p>
                      <a:pPr marL="171450" indent="-171450" algn="l" defTabSz="914400" rtl="0" eaLnBrk="1" fontAlgn="auto" latinLnBrk="0" hangingPunct="1">
                        <a:spcBef>
                          <a:spcPts val="0"/>
                        </a:spcBef>
                        <a:spcAft>
                          <a:spcPts val="0"/>
                        </a:spcAft>
                        <a:buClr>
                          <a:srgbClr val="900000"/>
                        </a:buClr>
                        <a:buFont typeface="Arial" panose="020B0604020202020204" pitchFamily="34" charset="0"/>
                        <a:buChar char="»"/>
                      </a:pPr>
                      <a:r>
                        <a:rPr lang="en-GB" sz="1000" b="0" kern="1200" dirty="0">
                          <a:solidFill>
                            <a:srgbClr val="000000"/>
                          </a:solidFill>
                          <a:latin typeface="+mn-lt"/>
                          <a:ea typeface="+mn-ea"/>
                          <a:cs typeface="Arial" panose="020B0604020202020204" pitchFamily="34" charset="0"/>
                        </a:rPr>
                        <a:t>Utilize presence in regional markets </a:t>
                      </a:r>
                    </a:p>
                    <a:p>
                      <a:pPr marL="342900" lvl="1" indent="-171450" algn="l" defTabSz="914400" rtl="0" eaLnBrk="1" fontAlgn="auto" latinLnBrk="0" hangingPunct="1">
                        <a:spcBef>
                          <a:spcPts val="0"/>
                        </a:spcBef>
                        <a:spcAft>
                          <a:spcPts val="0"/>
                        </a:spcAft>
                        <a:buClr>
                          <a:srgbClr val="900000"/>
                        </a:buClr>
                        <a:buFont typeface="Wingdings" panose="05000000000000000000" pitchFamily="2" charset="2"/>
                        <a:buChar char="§"/>
                      </a:pPr>
                      <a:r>
                        <a:rPr lang="en-US" sz="1000" b="0" kern="1200" dirty="0">
                          <a:solidFill>
                            <a:srgbClr val="000000"/>
                          </a:solidFill>
                          <a:latin typeface="+mn-lt"/>
                          <a:ea typeface="+mn-ea"/>
                          <a:cs typeface="Arial" panose="020B0604020202020204" pitchFamily="34" charset="0"/>
                        </a:rPr>
                        <a:t>Grow GCC trade flows share  </a:t>
                      </a:r>
                    </a:p>
                  </a:txBody>
                  <a:tcPr marL="85714" marR="85714" marT="91440" marB="42858"/>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35A6F4E3-1ACA-4DBB-9CB5-6E60EBE2D847}"/>
              </a:ext>
            </a:extLst>
          </p:cNvPr>
          <p:cNvSpPr/>
          <p:nvPr/>
        </p:nvSpPr>
        <p:spPr>
          <a:xfrm>
            <a:off x="665376" y="6341985"/>
            <a:ext cx="9547225" cy="29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rPr>
              <a:t>Source: Peer Banks unaudited financial statements as of </a:t>
            </a:r>
            <a:r>
              <a:rPr lang="en-US" sz="700" dirty="0">
                <a:solidFill>
                  <a:srgbClr val="000000">
                    <a:lumMod val="95000"/>
                    <a:lumOff val="5000"/>
                  </a:srgbClr>
                </a:solidFill>
                <a:cs typeface="Arial" panose="020B0604020202020204" pitchFamily="34" charset="0"/>
              </a:rPr>
              <a:t>Mar</a:t>
            </a:r>
            <a:r>
              <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rPr>
              <a:t> 2023. </a:t>
            </a:r>
            <a:r>
              <a:rPr lang="en-GB" altLang="zh-TW" sz="800" kern="0" baseline="30000" dirty="0">
                <a:solidFill>
                  <a:schemeClr val="tx1"/>
                </a:solidFill>
                <a:ea typeface="新細明體"/>
                <a:cs typeface="Arial" panose="020B0604020202020204" pitchFamily="34" charset="0"/>
              </a:rPr>
              <a:t>1 </a:t>
            </a:r>
            <a:r>
              <a:rPr lang="en-US" sz="700" dirty="0">
                <a:solidFill>
                  <a:srgbClr val="000000">
                    <a:lumMod val="95000"/>
                    <a:lumOff val="5000"/>
                  </a:srgbClr>
                </a:solidFill>
                <a:cs typeface="Arial" panose="020B0604020202020204" pitchFamily="34" charset="0"/>
              </a:rPr>
              <a:t>For comparative purposes, Corporate loans of peer banks include conventional corporate loans and Islamic corporate financing</a:t>
            </a:r>
          </a:p>
        </p:txBody>
      </p:sp>
      <p:sp>
        <p:nvSpPr>
          <p:cNvPr id="24" name="TextBox 23">
            <a:extLst>
              <a:ext uri="{FF2B5EF4-FFF2-40B4-BE49-F238E27FC236}">
                <a16:creationId xmlns:a16="http://schemas.microsoft.com/office/drawing/2014/main" id="{7A8162B9-CFD3-456B-A40D-DA6A1A06EF48}"/>
              </a:ext>
            </a:extLst>
          </p:cNvPr>
          <p:cNvSpPr txBox="1"/>
          <p:nvPr/>
        </p:nvSpPr>
        <p:spPr bwMode="gray">
          <a:xfrm>
            <a:off x="185991" y="1016965"/>
            <a:ext cx="3628247" cy="317015"/>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Overview</a:t>
            </a:r>
          </a:p>
        </p:txBody>
      </p:sp>
      <p:sp>
        <p:nvSpPr>
          <p:cNvPr id="26" name="TextBox 25">
            <a:extLst>
              <a:ext uri="{FF2B5EF4-FFF2-40B4-BE49-F238E27FC236}">
                <a16:creationId xmlns:a16="http://schemas.microsoft.com/office/drawing/2014/main" id="{EEFCDD79-4059-4B9A-B08F-5F3AF78A798A}"/>
              </a:ext>
            </a:extLst>
          </p:cNvPr>
          <p:cNvSpPr txBox="1"/>
          <p:nvPr/>
        </p:nvSpPr>
        <p:spPr bwMode="gray">
          <a:xfrm>
            <a:off x="3842183" y="1016965"/>
            <a:ext cx="3429636" cy="317015"/>
          </a:xfrm>
          <a:prstGeom prst="rect">
            <a:avLst/>
          </a:prstGeom>
          <a:solidFill>
            <a:srgbClr val="B85D61"/>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Opportunities </a:t>
            </a:r>
          </a:p>
        </p:txBody>
      </p:sp>
      <p:sp>
        <p:nvSpPr>
          <p:cNvPr id="28" name="TextBox 27">
            <a:extLst>
              <a:ext uri="{FF2B5EF4-FFF2-40B4-BE49-F238E27FC236}">
                <a16:creationId xmlns:a16="http://schemas.microsoft.com/office/drawing/2014/main" id="{FC48B3FA-9BEC-437C-8B12-C6D50B0F82D2}"/>
              </a:ext>
            </a:extLst>
          </p:cNvPr>
          <p:cNvSpPr txBox="1"/>
          <p:nvPr/>
        </p:nvSpPr>
        <p:spPr bwMode="gray">
          <a:xfrm>
            <a:off x="7299765" y="1018548"/>
            <a:ext cx="3728384" cy="317015"/>
          </a:xfrm>
          <a:prstGeom prst="rect">
            <a:avLst/>
          </a:prstGeom>
          <a:solidFill>
            <a:schemeClr val="tx1">
              <a:lumMod val="65000"/>
              <a:lumOff val="35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Strategy</a:t>
            </a:r>
          </a:p>
        </p:txBody>
      </p:sp>
      <p:sp>
        <p:nvSpPr>
          <p:cNvPr id="29" name="TextBox 28">
            <a:extLst>
              <a:ext uri="{FF2B5EF4-FFF2-40B4-BE49-F238E27FC236}">
                <a16:creationId xmlns:a16="http://schemas.microsoft.com/office/drawing/2014/main" id="{EC2C5E80-548C-4B0F-AF56-CACD4C9F36E9}"/>
              </a:ext>
            </a:extLst>
          </p:cNvPr>
          <p:cNvSpPr txBox="1"/>
          <p:nvPr/>
        </p:nvSpPr>
        <p:spPr bwMode="gray">
          <a:xfrm>
            <a:off x="183440" y="3345981"/>
            <a:ext cx="3628246" cy="317015"/>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Corporate Loan</a:t>
            </a:r>
            <a:r>
              <a:rPr lang="en-GB" altLang="zh-TW" sz="1400" kern="0" dirty="0">
                <a:solidFill>
                  <a:schemeClr val="bg1"/>
                </a:solidFill>
                <a:ea typeface="新細明體"/>
                <a:cs typeface="Arial" panose="020B0604020202020204" pitchFamily="34" charset="0"/>
              </a:rPr>
              <a:t>s</a:t>
            </a:r>
            <a:r>
              <a:rPr lang="en-GB" altLang="zh-TW" sz="1400" kern="0" baseline="30000" dirty="0">
                <a:solidFill>
                  <a:schemeClr val="bg1"/>
                </a:solidFill>
                <a:ea typeface="新細明體"/>
                <a:cs typeface="Arial" panose="020B0604020202020204" pitchFamily="34" charset="0"/>
              </a:rPr>
              <a:t>1</a:t>
            </a:r>
            <a:r>
              <a:rPr lang="en-US" sz="1400" dirty="0">
                <a:solidFill>
                  <a:srgbClr val="FFFFFF"/>
                </a:solidFill>
                <a:cs typeface="Arial" panose="020B0604020202020204" pitchFamily="34" charset="0"/>
              </a:rPr>
              <a:t> </a:t>
            </a:r>
            <a:endParaRPr lang="en-US" sz="1400" b="0" dirty="0">
              <a:solidFill>
                <a:srgbClr val="FFFFFF"/>
              </a:solidFill>
              <a:cs typeface="Arial" panose="020B0604020202020204" pitchFamily="34" charset="0"/>
            </a:endParaRPr>
          </a:p>
        </p:txBody>
      </p:sp>
      <p:sp>
        <p:nvSpPr>
          <p:cNvPr id="30" name="TextBox 29">
            <a:extLst>
              <a:ext uri="{FF2B5EF4-FFF2-40B4-BE49-F238E27FC236}">
                <a16:creationId xmlns:a16="http://schemas.microsoft.com/office/drawing/2014/main" id="{8104C0B1-530B-4FD0-9056-8B7C09A0DC4B}"/>
              </a:ext>
            </a:extLst>
          </p:cNvPr>
          <p:cNvSpPr txBox="1"/>
          <p:nvPr/>
        </p:nvSpPr>
        <p:spPr bwMode="gray">
          <a:xfrm>
            <a:off x="3842183" y="3346243"/>
            <a:ext cx="3457582" cy="317015"/>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Asset Growth</a:t>
            </a:r>
          </a:p>
        </p:txBody>
      </p:sp>
      <p:sp>
        <p:nvSpPr>
          <p:cNvPr id="31" name="TextBox 30">
            <a:extLst>
              <a:ext uri="{FF2B5EF4-FFF2-40B4-BE49-F238E27FC236}">
                <a16:creationId xmlns:a16="http://schemas.microsoft.com/office/drawing/2014/main" id="{560676E5-D984-496E-A849-9EBF337882FD}"/>
              </a:ext>
            </a:extLst>
          </p:cNvPr>
          <p:cNvSpPr txBox="1"/>
          <p:nvPr/>
        </p:nvSpPr>
        <p:spPr bwMode="gray">
          <a:xfrm>
            <a:off x="7330263" y="3348957"/>
            <a:ext cx="3697887" cy="317015"/>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Operating Income</a:t>
            </a:r>
          </a:p>
        </p:txBody>
      </p:sp>
      <p:sp>
        <p:nvSpPr>
          <p:cNvPr id="22" name="Rectangle 27">
            <a:extLst>
              <a:ext uri="{FF2B5EF4-FFF2-40B4-BE49-F238E27FC236}">
                <a16:creationId xmlns:a16="http://schemas.microsoft.com/office/drawing/2014/main" id="{44051B1F-8D3D-4DAC-9B1F-D32F0D5EE36D}"/>
              </a:ext>
            </a:extLst>
          </p:cNvPr>
          <p:cNvSpPr txBox="1">
            <a:spLocks noChangeArrowheads="1"/>
          </p:cNvSpPr>
          <p:nvPr/>
        </p:nvSpPr>
        <p:spPr bwMode="gray">
          <a:xfrm>
            <a:off x="3935270" y="3741872"/>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(RO </a:t>
            </a:r>
            <a:r>
              <a:rPr lang="en-US" sz="800" kern="0" dirty="0" err="1">
                <a:solidFill>
                  <a:schemeClr val="tx2"/>
                </a:solidFill>
                <a:ea typeface="ヒラギノ角ゴ Pro W3" pitchFamily="124" charset="-128"/>
                <a:cs typeface="Arial" panose="020B0604020202020204" pitchFamily="34" charset="0"/>
              </a:rPr>
              <a:t>mn</a:t>
            </a:r>
            <a:r>
              <a:rPr lang="en-US" sz="800" kern="0" dirty="0">
                <a:solidFill>
                  <a:schemeClr val="tx2"/>
                </a:solidFill>
                <a:ea typeface="ヒラギノ角ゴ Pro W3" pitchFamily="124" charset="-128"/>
                <a:cs typeface="Arial" panose="020B0604020202020204" pitchFamily="34" charset="0"/>
              </a:rPr>
              <a:t>, %)</a:t>
            </a:r>
          </a:p>
        </p:txBody>
      </p:sp>
      <p:sp>
        <p:nvSpPr>
          <p:cNvPr id="23" name="Rectangle 27">
            <a:extLst>
              <a:ext uri="{FF2B5EF4-FFF2-40B4-BE49-F238E27FC236}">
                <a16:creationId xmlns:a16="http://schemas.microsoft.com/office/drawing/2014/main" id="{733E11EE-447B-4E5E-8B77-334F71ABF9A0}"/>
              </a:ext>
            </a:extLst>
          </p:cNvPr>
          <p:cNvSpPr txBox="1">
            <a:spLocks noChangeArrowheads="1"/>
          </p:cNvSpPr>
          <p:nvPr/>
        </p:nvSpPr>
        <p:spPr bwMode="gray">
          <a:xfrm>
            <a:off x="7430942" y="3724909"/>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(RO </a:t>
            </a:r>
            <a:r>
              <a:rPr lang="en-US" sz="800" kern="0" dirty="0" err="1">
                <a:solidFill>
                  <a:schemeClr val="tx2"/>
                </a:solidFill>
                <a:ea typeface="ヒラギノ角ゴ Pro W3" pitchFamily="124" charset="-128"/>
                <a:cs typeface="Arial" panose="020B0604020202020204" pitchFamily="34" charset="0"/>
              </a:rPr>
              <a:t>mn</a:t>
            </a:r>
            <a:r>
              <a:rPr lang="en-US" sz="800" kern="0" dirty="0">
                <a:solidFill>
                  <a:schemeClr val="tx2"/>
                </a:solidFill>
                <a:ea typeface="ヒラギノ角ゴ Pro W3" pitchFamily="124" charset="-128"/>
                <a:cs typeface="Arial" panose="020B0604020202020204" pitchFamily="34" charset="0"/>
              </a:rPr>
              <a:t>, %)</a:t>
            </a:r>
          </a:p>
        </p:txBody>
      </p:sp>
      <p:sp>
        <p:nvSpPr>
          <p:cNvPr id="32" name="Rectangle 27">
            <a:extLst>
              <a:ext uri="{FF2B5EF4-FFF2-40B4-BE49-F238E27FC236}">
                <a16:creationId xmlns:a16="http://schemas.microsoft.com/office/drawing/2014/main" id="{E3C293CC-D20D-477D-A72C-F564DEEF248C}"/>
              </a:ext>
            </a:extLst>
          </p:cNvPr>
          <p:cNvSpPr txBox="1">
            <a:spLocks noChangeArrowheads="1"/>
          </p:cNvSpPr>
          <p:nvPr/>
        </p:nvSpPr>
        <p:spPr bwMode="gray">
          <a:xfrm>
            <a:off x="425683" y="3736976"/>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RO </a:t>
            </a:r>
            <a:r>
              <a:rPr lang="en-US" sz="800" kern="0" dirty="0" err="1">
                <a:solidFill>
                  <a:schemeClr val="tx2"/>
                </a:solidFill>
                <a:ea typeface="ヒラギノ角ゴ Pro W3" pitchFamily="124" charset="-128"/>
                <a:cs typeface="Arial" panose="020B0604020202020204" pitchFamily="34" charset="0"/>
              </a:rPr>
              <a:t>mn</a:t>
            </a:r>
            <a:endParaRPr lang="en-US" sz="800" kern="0" dirty="0">
              <a:solidFill>
                <a:schemeClr val="tx2"/>
              </a:solidFill>
              <a:ea typeface="ヒラギノ角ゴ Pro W3" pitchFamily="124" charset="-128"/>
              <a:cs typeface="Arial" panose="020B0604020202020204" pitchFamily="34" charset="0"/>
            </a:endParaRPr>
          </a:p>
        </p:txBody>
      </p:sp>
      <p:pic>
        <p:nvPicPr>
          <p:cNvPr id="4" name="Picture 3">
            <a:extLst>
              <a:ext uri="{FF2B5EF4-FFF2-40B4-BE49-F238E27FC236}">
                <a16:creationId xmlns:a16="http://schemas.microsoft.com/office/drawing/2014/main" id="{828AA46C-8BC7-4B78-9886-AEAD319CAB59}"/>
              </a:ext>
            </a:extLst>
          </p:cNvPr>
          <p:cNvPicPr>
            <a:picLocks noChangeAspect="1"/>
          </p:cNvPicPr>
          <p:nvPr/>
        </p:nvPicPr>
        <p:blipFill>
          <a:blip r:embed="rId3"/>
          <a:stretch>
            <a:fillRect/>
          </a:stretch>
        </p:blipFill>
        <p:spPr>
          <a:xfrm>
            <a:off x="3963217" y="4300177"/>
            <a:ext cx="3336548" cy="1744612"/>
          </a:xfrm>
          <a:prstGeom prst="rect">
            <a:avLst/>
          </a:prstGeom>
        </p:spPr>
      </p:pic>
      <p:pic>
        <p:nvPicPr>
          <p:cNvPr id="5" name="Picture 4">
            <a:extLst>
              <a:ext uri="{FF2B5EF4-FFF2-40B4-BE49-F238E27FC236}">
                <a16:creationId xmlns:a16="http://schemas.microsoft.com/office/drawing/2014/main" id="{CA16CE76-C298-466B-8915-0E72D1152975}"/>
              </a:ext>
            </a:extLst>
          </p:cNvPr>
          <p:cNvPicPr>
            <a:picLocks noChangeAspect="1"/>
          </p:cNvPicPr>
          <p:nvPr/>
        </p:nvPicPr>
        <p:blipFill>
          <a:blip r:embed="rId4"/>
          <a:stretch>
            <a:fillRect/>
          </a:stretch>
        </p:blipFill>
        <p:spPr>
          <a:xfrm>
            <a:off x="7430942" y="4143846"/>
            <a:ext cx="3461738" cy="1900943"/>
          </a:xfrm>
          <a:prstGeom prst="rect">
            <a:avLst/>
          </a:prstGeom>
        </p:spPr>
      </p:pic>
      <p:pic>
        <p:nvPicPr>
          <p:cNvPr id="3" name="Picture 2">
            <a:extLst>
              <a:ext uri="{FF2B5EF4-FFF2-40B4-BE49-F238E27FC236}">
                <a16:creationId xmlns:a16="http://schemas.microsoft.com/office/drawing/2014/main" id="{57EAA3EE-1D1E-4218-8D30-7970BA39821A}"/>
              </a:ext>
            </a:extLst>
          </p:cNvPr>
          <p:cNvPicPr>
            <a:picLocks noChangeAspect="1"/>
          </p:cNvPicPr>
          <p:nvPr/>
        </p:nvPicPr>
        <p:blipFill>
          <a:blip r:embed="rId5"/>
          <a:stretch>
            <a:fillRect/>
          </a:stretch>
        </p:blipFill>
        <p:spPr>
          <a:xfrm>
            <a:off x="0" y="3940256"/>
            <a:ext cx="3856744" cy="2104533"/>
          </a:xfrm>
          <a:prstGeom prst="rect">
            <a:avLst/>
          </a:prstGeom>
        </p:spPr>
      </p:pic>
    </p:spTree>
    <p:extLst>
      <p:ext uri="{BB962C8B-B14F-4D97-AF65-F5344CB8AC3E}">
        <p14:creationId xmlns:p14="http://schemas.microsoft.com/office/powerpoint/2010/main" val="1388343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1D6A9-BDAC-49C0-AC14-0A2706A24BFE}"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srgbClr val="FFFFFF"/>
              </a:solidFill>
              <a:effectLst/>
              <a:uLnTx/>
              <a:uFillTx/>
              <a:latin typeface="+mn-lt"/>
              <a:ea typeface="+mn-ea"/>
              <a:cs typeface="+mn-cs"/>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363675" y="378019"/>
            <a:ext cx="72161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52F36"/>
                </a:solidFill>
                <a:effectLst/>
                <a:uLnTx/>
                <a:uFillTx/>
                <a:ea typeface="Tahoma" panose="020B0604030504040204" pitchFamily="34" charset="0"/>
                <a:cs typeface="Arial" panose="020B0604020202020204" pitchFamily="34" charset="0"/>
              </a:rPr>
              <a:t>Personal Banking</a:t>
            </a:r>
          </a:p>
        </p:txBody>
      </p:sp>
      <p:graphicFrame>
        <p:nvGraphicFramePr>
          <p:cNvPr id="14" name="Table 13">
            <a:extLst>
              <a:ext uri="{FF2B5EF4-FFF2-40B4-BE49-F238E27FC236}">
                <a16:creationId xmlns:a16="http://schemas.microsoft.com/office/drawing/2014/main" id="{98CF3381-391E-4DB6-9785-00F8BA9CF2C5}"/>
              </a:ext>
            </a:extLst>
          </p:cNvPr>
          <p:cNvGraphicFramePr>
            <a:graphicFrameLocks noGrp="1"/>
          </p:cNvGraphicFramePr>
          <p:nvPr>
            <p:extLst>
              <p:ext uri="{D42A27DB-BD31-4B8C-83A1-F6EECF244321}">
                <p14:modId xmlns:p14="http://schemas.microsoft.com/office/powerpoint/2010/main" val="2865144538"/>
              </p:ext>
            </p:extLst>
          </p:nvPr>
        </p:nvGraphicFramePr>
        <p:xfrm>
          <a:off x="209725" y="1043754"/>
          <a:ext cx="10599173" cy="2464968"/>
        </p:xfrm>
        <a:graphic>
          <a:graphicData uri="http://schemas.openxmlformats.org/drawingml/2006/table">
            <a:tbl>
              <a:tblPr firstRow="1" bandRow="1">
                <a:tableStyleId>{2D5ABB26-0587-4C30-8999-92F81FD0307C}</a:tableStyleId>
              </a:tblPr>
              <a:tblGrid>
                <a:gridCol w="3726380">
                  <a:extLst>
                    <a:ext uri="{9D8B030D-6E8A-4147-A177-3AD203B41FA5}">
                      <a16:colId xmlns:a16="http://schemas.microsoft.com/office/drawing/2014/main" val="20000"/>
                    </a:ext>
                  </a:extLst>
                </a:gridCol>
                <a:gridCol w="3390394">
                  <a:extLst>
                    <a:ext uri="{9D8B030D-6E8A-4147-A177-3AD203B41FA5}">
                      <a16:colId xmlns:a16="http://schemas.microsoft.com/office/drawing/2014/main" val="20001"/>
                    </a:ext>
                  </a:extLst>
                </a:gridCol>
                <a:gridCol w="3482399">
                  <a:extLst>
                    <a:ext uri="{9D8B030D-6E8A-4147-A177-3AD203B41FA5}">
                      <a16:colId xmlns:a16="http://schemas.microsoft.com/office/drawing/2014/main" val="20002"/>
                    </a:ext>
                  </a:extLst>
                </a:gridCol>
              </a:tblGrid>
              <a:tr h="2955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buFont typeface="Arial" panose="020B0604020202020204" pitchFamily="34" charset="0"/>
                        <a:buNone/>
                      </a:pPr>
                      <a:endParaRPr lang="en-GB" altLang="zh-TW" sz="1400" b="1" dirty="0">
                        <a:solidFill>
                          <a:schemeClr val="bg1"/>
                        </a:solidFill>
                        <a:latin typeface="+mn-lt"/>
                        <a:cs typeface="Arial" panose="020B0604020202020204" pitchFamily="34" charset="0"/>
                      </a:endParaRPr>
                    </a:p>
                  </a:txBody>
                  <a:tcPr marL="85714" marR="85714" marT="42858" marB="4285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buFont typeface="Arial" panose="020B0604020202020204" pitchFamily="34" charset="0"/>
                        <a:buNone/>
                      </a:pPr>
                      <a:endParaRPr lang="en-GB" altLang="zh-TW" sz="1400" b="1" dirty="0">
                        <a:solidFill>
                          <a:schemeClr val="bg1"/>
                        </a:solidFill>
                        <a:latin typeface="+mn-lt"/>
                        <a:cs typeface="Arial" panose="020B0604020202020204" pitchFamily="34" charset="0"/>
                      </a:endParaRPr>
                    </a:p>
                  </a:txBody>
                  <a:tcPr marL="85714" marR="85714" marT="42858" marB="4285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buFont typeface="Arial" panose="020B0604020202020204" pitchFamily="34" charset="0"/>
                        <a:buNone/>
                      </a:pPr>
                      <a:endParaRPr lang="en-GB" altLang="zh-TW" sz="1400" b="1" dirty="0">
                        <a:solidFill>
                          <a:schemeClr val="bg1"/>
                        </a:solidFill>
                        <a:latin typeface="+mn-lt"/>
                        <a:cs typeface="Arial" panose="020B0604020202020204" pitchFamily="34" charset="0"/>
                      </a:endParaRPr>
                    </a:p>
                  </a:txBody>
                  <a:tcPr marL="85714" marR="85714" marT="42858" marB="42858" anchor="ctr"/>
                </a:tc>
                <a:extLst>
                  <a:ext uri="{0D108BD9-81ED-4DB2-BD59-A6C34878D82A}">
                    <a16:rowId xmlns:a16="http://schemas.microsoft.com/office/drawing/2014/main" val="10000"/>
                  </a:ext>
                </a:extLst>
              </a:tr>
              <a:tr h="21658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fontAlgn="auto">
                        <a:spcBef>
                          <a:spcPts val="0"/>
                        </a:spcBef>
                        <a:spcAft>
                          <a:spcPts val="300"/>
                        </a:spcAft>
                        <a:buClr>
                          <a:srgbClr val="900000"/>
                        </a:buClr>
                        <a:buFont typeface="Arial" panose="020B0604020202020204" pitchFamily="34" charset="0"/>
                        <a:buChar char="»"/>
                      </a:pPr>
                      <a:r>
                        <a:rPr lang="en-GB" sz="1000" dirty="0">
                          <a:latin typeface="+mn-lt"/>
                        </a:rPr>
                        <a:t>Leading Personal Banking Franchise in Oman</a:t>
                      </a:r>
                    </a:p>
                    <a:p>
                      <a:pPr marL="342900" lvl="1" indent="-171450" algn="l" fontAlgn="auto">
                        <a:spcBef>
                          <a:spcPts val="0"/>
                        </a:spcBef>
                        <a:spcAft>
                          <a:spcPts val="300"/>
                        </a:spcAft>
                        <a:buClr>
                          <a:srgbClr val="900000"/>
                        </a:buClr>
                        <a:buFont typeface="Wingdings" panose="05000000000000000000" pitchFamily="2" charset="2"/>
                        <a:buChar char="§"/>
                      </a:pPr>
                      <a:r>
                        <a:rPr lang="en-US" sz="1000" dirty="0">
                          <a:latin typeface="+mn-lt"/>
                        </a:rPr>
                        <a:t>Over 2.4 million customers</a:t>
                      </a:r>
                    </a:p>
                    <a:p>
                      <a:pPr marL="342900" lvl="1" indent="-171450" algn="l" fontAlgn="auto">
                        <a:spcBef>
                          <a:spcPts val="0"/>
                        </a:spcBef>
                        <a:spcAft>
                          <a:spcPts val="300"/>
                        </a:spcAft>
                        <a:buClr>
                          <a:srgbClr val="900000"/>
                        </a:buClr>
                        <a:buFont typeface="Wingdings" panose="05000000000000000000" pitchFamily="2" charset="2"/>
                        <a:buChar char="§"/>
                      </a:pPr>
                      <a:r>
                        <a:rPr lang="en-US" sz="1000" dirty="0">
                          <a:latin typeface="+mn-lt"/>
                        </a:rPr>
                        <a:t>Market leader across retail banking segments including cards, Bancassurance and remittances </a:t>
                      </a:r>
                    </a:p>
                    <a:p>
                      <a:pPr marL="171450" indent="-171450" algn="l" fontAlgn="auto">
                        <a:lnSpc>
                          <a:spcPts val="1400"/>
                        </a:lnSpc>
                        <a:spcBef>
                          <a:spcPts val="0"/>
                        </a:spcBef>
                        <a:spcAft>
                          <a:spcPts val="300"/>
                        </a:spcAft>
                        <a:buClr>
                          <a:srgbClr val="900000"/>
                        </a:buClr>
                        <a:buFont typeface="Arial" panose="020B0604020202020204" pitchFamily="34" charset="0"/>
                        <a:buChar char="»"/>
                      </a:pPr>
                      <a:r>
                        <a:rPr lang="en-US" sz="1000" dirty="0">
                          <a:latin typeface="+mn-lt"/>
                        </a:rPr>
                        <a:t>Largest delivery channel network in Oman</a:t>
                      </a:r>
                      <a:r>
                        <a:rPr lang="en-US" sz="1000" kern="1200" dirty="0">
                          <a:latin typeface="+mn-lt"/>
                        </a:rPr>
                        <a:t> in terms of branches and e-channels</a:t>
                      </a:r>
                    </a:p>
                    <a:p>
                      <a:pPr marL="171450" indent="-171450" algn="l" fontAlgn="auto">
                        <a:spcBef>
                          <a:spcPts val="0"/>
                        </a:spcBef>
                        <a:spcAft>
                          <a:spcPts val="300"/>
                        </a:spcAft>
                        <a:buClr>
                          <a:srgbClr val="900000"/>
                        </a:buClr>
                        <a:buFont typeface="Arial" panose="020B0604020202020204" pitchFamily="34" charset="0"/>
                        <a:buChar char="»"/>
                      </a:pPr>
                      <a:r>
                        <a:rPr lang="en-US" sz="1000" kern="1200" dirty="0">
                          <a:latin typeface="+mn-lt"/>
                        </a:rPr>
                        <a:t>Best internet and mobile banking platform in Oman</a:t>
                      </a:r>
                    </a:p>
                    <a:p>
                      <a:pPr marL="171450" indent="-171450" algn="l" fontAlgn="auto">
                        <a:spcBef>
                          <a:spcPts val="0"/>
                        </a:spcBef>
                        <a:spcAft>
                          <a:spcPts val="300"/>
                        </a:spcAft>
                        <a:buClr>
                          <a:srgbClr val="900000"/>
                        </a:buClr>
                        <a:buFont typeface="Arial" panose="020B0604020202020204" pitchFamily="34" charset="0"/>
                        <a:buChar char="»"/>
                      </a:pPr>
                      <a:r>
                        <a:rPr lang="en-GB" sz="1000" kern="1200" dirty="0">
                          <a:latin typeface="+mn-lt"/>
                        </a:rPr>
                        <a:t>Substantial low-cost retail deposit base </a:t>
                      </a:r>
                    </a:p>
                    <a:p>
                      <a:pPr marL="171450" indent="-171450" algn="l" fontAlgn="auto">
                        <a:spcBef>
                          <a:spcPts val="0"/>
                        </a:spcBef>
                        <a:spcAft>
                          <a:spcPts val="300"/>
                        </a:spcAft>
                        <a:buClr>
                          <a:srgbClr val="900000"/>
                        </a:buClr>
                        <a:buFont typeface="Arial" panose="020B0604020202020204" pitchFamily="34" charset="0"/>
                        <a:buChar char="»"/>
                      </a:pPr>
                      <a:r>
                        <a:rPr lang="en-GB" sz="1000" dirty="0">
                          <a:latin typeface="+mn-lt"/>
                        </a:rPr>
                        <a:t>Merchant acquiring market share of </a:t>
                      </a:r>
                      <a:r>
                        <a:rPr lang="en-GB" sz="1000" kern="1200" dirty="0">
                          <a:latin typeface="+mn-lt"/>
                        </a:rPr>
                        <a:t>over 50% </a:t>
                      </a:r>
                      <a:r>
                        <a:rPr lang="en-GB" sz="1000" dirty="0">
                          <a:latin typeface="+mn-lt"/>
                        </a:rPr>
                        <a:t>by volume as</a:t>
                      </a:r>
                      <a:r>
                        <a:rPr lang="en-GB" sz="1000" baseline="0" dirty="0">
                          <a:latin typeface="+mn-lt"/>
                        </a:rPr>
                        <a:t> of March</a:t>
                      </a:r>
                      <a:r>
                        <a:rPr lang="en-GB" sz="1000" dirty="0">
                          <a:latin typeface="+mn-lt"/>
                        </a:rPr>
                        <a:t> 2023 and leading e-commerce business in Oman</a:t>
                      </a:r>
                      <a:endParaRPr lang="en-GB" sz="1000" b="0" dirty="0">
                        <a:solidFill>
                          <a:srgbClr val="000000"/>
                        </a:solidFill>
                        <a:latin typeface="+mn-lt"/>
                        <a:cs typeface="Arial" panose="020B0604020202020204" pitchFamily="34" charset="0"/>
                      </a:endParaRPr>
                    </a:p>
                  </a:txBody>
                  <a:tcPr marT="91440" marB="4285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fontAlgn="auto">
                        <a:spcBef>
                          <a:spcPts val="100"/>
                        </a:spcBef>
                        <a:spcAft>
                          <a:spcPts val="300"/>
                        </a:spcAft>
                        <a:buClr>
                          <a:srgbClr val="900000"/>
                        </a:buClr>
                        <a:buFont typeface="Arial" panose="020B0604020202020204" pitchFamily="34" charset="0"/>
                        <a:buChar char="»"/>
                      </a:pPr>
                      <a:r>
                        <a:rPr lang="en-US" sz="1000" dirty="0">
                          <a:latin typeface="+mn-lt"/>
                        </a:rPr>
                        <a:t>Government spending resulting in job creation</a:t>
                      </a:r>
                    </a:p>
                    <a:p>
                      <a:pPr marL="171450" indent="-171450" algn="l" fontAlgn="auto">
                        <a:spcBef>
                          <a:spcPts val="100"/>
                        </a:spcBef>
                        <a:spcAft>
                          <a:spcPts val="300"/>
                        </a:spcAft>
                        <a:buClr>
                          <a:srgbClr val="900000"/>
                        </a:buClr>
                        <a:buFont typeface="Arial" panose="020B0604020202020204" pitchFamily="34" charset="0"/>
                        <a:buChar char="»"/>
                      </a:pPr>
                      <a:r>
                        <a:rPr lang="en-US" sz="1000" dirty="0">
                          <a:latin typeface="+mn-lt"/>
                        </a:rPr>
                        <a:t>Increase in salaries through various government initiatives</a:t>
                      </a:r>
                    </a:p>
                    <a:p>
                      <a:pPr marL="171450" indent="-171450" algn="l" fontAlgn="auto">
                        <a:spcBef>
                          <a:spcPts val="100"/>
                        </a:spcBef>
                        <a:spcAft>
                          <a:spcPts val="300"/>
                        </a:spcAft>
                        <a:buClr>
                          <a:srgbClr val="900000"/>
                        </a:buClr>
                        <a:buFont typeface="Arial" panose="020B0604020202020204" pitchFamily="34" charset="0"/>
                        <a:buChar char="»"/>
                      </a:pPr>
                      <a:r>
                        <a:rPr lang="en-US" sz="1000" dirty="0">
                          <a:latin typeface="+mn-lt"/>
                        </a:rPr>
                        <a:t>Favorable demographics </a:t>
                      </a:r>
                    </a:p>
                    <a:p>
                      <a:pPr marL="628650" lvl="1" indent="-171450" algn="l" fontAlgn="auto">
                        <a:spcBef>
                          <a:spcPts val="100"/>
                        </a:spcBef>
                        <a:spcAft>
                          <a:spcPts val="300"/>
                        </a:spcAft>
                        <a:buClr>
                          <a:srgbClr val="900000"/>
                        </a:buClr>
                        <a:buFont typeface="Arial" panose="020B0604020202020204" pitchFamily="34" charset="0"/>
                        <a:buChar char="»"/>
                      </a:pPr>
                      <a:r>
                        <a:rPr lang="en-US" sz="1000" dirty="0">
                          <a:latin typeface="+mn-lt"/>
                        </a:rPr>
                        <a:t>Over 47% of population less than 19 years</a:t>
                      </a:r>
                    </a:p>
                    <a:p>
                      <a:pPr marL="628650" lvl="1" indent="-171450" algn="l" fontAlgn="auto">
                        <a:spcBef>
                          <a:spcPts val="100"/>
                        </a:spcBef>
                        <a:spcAft>
                          <a:spcPts val="300"/>
                        </a:spcAft>
                        <a:buClr>
                          <a:srgbClr val="900000"/>
                        </a:buClr>
                        <a:buFont typeface="Arial" panose="020B0604020202020204" pitchFamily="34" charset="0"/>
                        <a:buChar char="»"/>
                      </a:pPr>
                      <a:r>
                        <a:rPr lang="en-US" sz="1000" dirty="0">
                          <a:latin typeface="+mn-lt"/>
                        </a:rPr>
                        <a:t>Housing finance opportunities</a:t>
                      </a:r>
                      <a:endParaRPr lang="en-GB" sz="1000" b="0" dirty="0">
                        <a:solidFill>
                          <a:srgbClr val="000000"/>
                        </a:solidFill>
                        <a:latin typeface="+mn-lt"/>
                        <a:cs typeface="Arial" panose="020B0604020202020204" pitchFamily="34" charset="0"/>
                      </a:endParaRPr>
                    </a:p>
                  </a:txBody>
                  <a:tcPr marT="91440" marB="4285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fontAlgn="auto">
                        <a:spcBef>
                          <a:spcPts val="100"/>
                        </a:spcBef>
                        <a:spcAft>
                          <a:spcPts val="300"/>
                        </a:spcAft>
                        <a:buClr>
                          <a:srgbClr val="900000"/>
                        </a:buClr>
                        <a:buFont typeface="Arial" panose="020B0604020202020204" pitchFamily="34" charset="0"/>
                        <a:buChar char="»"/>
                      </a:pPr>
                      <a:r>
                        <a:rPr lang="en-US" sz="1000" dirty="0">
                          <a:latin typeface="+mn-lt"/>
                        </a:rPr>
                        <a:t>Leveraging on leading presence in the retail segment </a:t>
                      </a:r>
                    </a:p>
                    <a:p>
                      <a:pPr marL="342900" lvl="1" indent="-171450" algn="l" fontAlgn="auto">
                        <a:spcBef>
                          <a:spcPts val="100"/>
                        </a:spcBef>
                        <a:spcAft>
                          <a:spcPts val="300"/>
                        </a:spcAft>
                        <a:buClr>
                          <a:srgbClr val="900000"/>
                        </a:buClr>
                        <a:buFont typeface="Wingdings" panose="05000000000000000000" pitchFamily="2" charset="2"/>
                        <a:buChar char="§"/>
                      </a:pPr>
                      <a:r>
                        <a:rPr lang="en-US" sz="1000" dirty="0">
                          <a:latin typeface="+mn-lt"/>
                        </a:rPr>
                        <a:t>Increase penetration and cross sell </a:t>
                      </a:r>
                    </a:p>
                    <a:p>
                      <a:pPr marL="342900" lvl="1" indent="-171450" algn="l" fontAlgn="auto">
                        <a:spcBef>
                          <a:spcPts val="100"/>
                        </a:spcBef>
                        <a:spcAft>
                          <a:spcPts val="300"/>
                        </a:spcAft>
                        <a:buClr>
                          <a:srgbClr val="900000"/>
                        </a:buClr>
                        <a:buFont typeface="Wingdings" panose="05000000000000000000" pitchFamily="2" charset="2"/>
                        <a:buChar char="§"/>
                      </a:pPr>
                      <a:r>
                        <a:rPr lang="en-US" sz="1000" dirty="0">
                          <a:latin typeface="+mn-lt"/>
                        </a:rPr>
                        <a:t>Explore</a:t>
                      </a:r>
                      <a:r>
                        <a:rPr lang="en-US" sz="1000" baseline="0" dirty="0">
                          <a:latin typeface="+mn-lt"/>
                        </a:rPr>
                        <a:t> new business and product lines</a:t>
                      </a:r>
                      <a:endParaRPr lang="en-US" sz="1000" dirty="0">
                        <a:latin typeface="+mn-lt"/>
                      </a:endParaRPr>
                    </a:p>
                    <a:p>
                      <a:pPr marL="171450" indent="-171450" algn="l" fontAlgn="auto">
                        <a:spcBef>
                          <a:spcPts val="100"/>
                        </a:spcBef>
                        <a:spcAft>
                          <a:spcPts val="300"/>
                        </a:spcAft>
                        <a:buClr>
                          <a:srgbClr val="900000"/>
                        </a:buClr>
                        <a:buFont typeface="Arial" panose="020B0604020202020204" pitchFamily="34" charset="0"/>
                        <a:buChar char="»"/>
                      </a:pPr>
                      <a:r>
                        <a:rPr lang="en-US" sz="1000" dirty="0">
                          <a:latin typeface="+mn-lt"/>
                        </a:rPr>
                        <a:t>Technology-led product development and </a:t>
                      </a:r>
                      <a:br>
                        <a:rPr lang="en-US" sz="1000" dirty="0">
                          <a:latin typeface="+mn-lt"/>
                        </a:rPr>
                      </a:br>
                      <a:r>
                        <a:rPr lang="en-US" sz="1000" dirty="0">
                          <a:latin typeface="+mn-lt"/>
                        </a:rPr>
                        <a:t>service offerings</a:t>
                      </a:r>
                    </a:p>
                    <a:p>
                      <a:pPr marL="171450" indent="-171450" algn="l" fontAlgn="auto">
                        <a:spcBef>
                          <a:spcPts val="100"/>
                        </a:spcBef>
                        <a:spcAft>
                          <a:spcPts val="300"/>
                        </a:spcAft>
                        <a:buClr>
                          <a:srgbClr val="900000"/>
                        </a:buClr>
                        <a:buFont typeface="Arial" panose="020B0604020202020204" pitchFamily="34" charset="0"/>
                        <a:buChar char="»"/>
                      </a:pPr>
                      <a:r>
                        <a:rPr lang="en-US" sz="1000" dirty="0">
                          <a:latin typeface="+mn-lt"/>
                        </a:rPr>
                        <a:t>Enhance process efficiency and customer convenience</a:t>
                      </a:r>
                    </a:p>
                    <a:p>
                      <a:pPr marL="171450" indent="-171450" algn="l" fontAlgn="auto">
                        <a:spcBef>
                          <a:spcPts val="100"/>
                        </a:spcBef>
                        <a:spcAft>
                          <a:spcPts val="300"/>
                        </a:spcAft>
                        <a:buClr>
                          <a:srgbClr val="900000"/>
                        </a:buClr>
                        <a:buFont typeface="Arial" panose="020B0604020202020204" pitchFamily="34" charset="0"/>
                        <a:buChar char="»"/>
                      </a:pPr>
                      <a:r>
                        <a:rPr lang="en-US" sz="1000" dirty="0">
                          <a:latin typeface="+mn-lt"/>
                        </a:rPr>
                        <a:t>Focus on development and utilization of </a:t>
                      </a:r>
                      <a:br>
                        <a:rPr lang="en-US" sz="1000" dirty="0">
                          <a:latin typeface="+mn-lt"/>
                        </a:rPr>
                      </a:br>
                      <a:r>
                        <a:rPr lang="en-US" sz="1000" dirty="0">
                          <a:latin typeface="+mn-lt"/>
                        </a:rPr>
                        <a:t>e-delivery channels</a:t>
                      </a:r>
                      <a:endParaRPr lang="en-US" sz="1000" b="0" dirty="0">
                        <a:solidFill>
                          <a:srgbClr val="000000"/>
                        </a:solidFill>
                        <a:latin typeface="+mn-lt"/>
                        <a:cs typeface="Arial" panose="020B0604020202020204" pitchFamily="34" charset="0"/>
                      </a:endParaRPr>
                    </a:p>
                  </a:txBody>
                  <a:tcPr marT="91440" marB="42858"/>
                </a:tc>
                <a:extLst>
                  <a:ext uri="{0D108BD9-81ED-4DB2-BD59-A6C34878D82A}">
                    <a16:rowId xmlns:a16="http://schemas.microsoft.com/office/drawing/2014/main" val="10001"/>
                  </a:ext>
                </a:extLst>
              </a:tr>
            </a:tbl>
          </a:graphicData>
        </a:graphic>
      </p:graphicFrame>
      <p:sp>
        <p:nvSpPr>
          <p:cNvPr id="15" name="TextBox 32">
            <a:extLst>
              <a:ext uri="{FF2B5EF4-FFF2-40B4-BE49-F238E27FC236}">
                <a16:creationId xmlns:a16="http://schemas.microsoft.com/office/drawing/2014/main" id="{B2513159-540D-40E6-AAC7-7D47B45FD121}"/>
              </a:ext>
            </a:extLst>
          </p:cNvPr>
          <p:cNvSpPr txBox="1">
            <a:spLocks noChangeArrowheads="1"/>
          </p:cNvSpPr>
          <p:nvPr/>
        </p:nvSpPr>
        <p:spPr bwMode="gray">
          <a:xfrm>
            <a:off x="286185" y="3793791"/>
            <a:ext cx="497252" cy="215444"/>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fontAlgn="base">
              <a:spcBef>
                <a:spcPct val="0"/>
              </a:spcBef>
              <a:spcAft>
                <a:spcPct val="0"/>
              </a:spcAft>
              <a:defRPr/>
            </a:pPr>
            <a:r>
              <a:rPr lang="en-US" sz="800" kern="0" dirty="0">
                <a:solidFill>
                  <a:schemeClr val="tx2"/>
                </a:solidFill>
                <a:ea typeface="ヒラギノ角ゴ Pro W3" pitchFamily="124" charset="-128"/>
                <a:cs typeface="Arial" panose="020B0604020202020204" pitchFamily="34" charset="0"/>
              </a:rPr>
              <a:t>RO </a:t>
            </a:r>
            <a:r>
              <a:rPr lang="en-US" sz="800" kern="0" dirty="0" err="1">
                <a:solidFill>
                  <a:schemeClr val="tx2"/>
                </a:solidFill>
                <a:ea typeface="ヒラギノ角ゴ Pro W3" pitchFamily="124" charset="-128"/>
                <a:cs typeface="Arial" panose="020B0604020202020204" pitchFamily="34" charset="0"/>
              </a:rPr>
              <a:t>mn</a:t>
            </a:r>
            <a:endParaRPr kumimoji="0" lang="en-GB" sz="800" b="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16" name="Rectangle 15">
            <a:extLst>
              <a:ext uri="{FF2B5EF4-FFF2-40B4-BE49-F238E27FC236}">
                <a16:creationId xmlns:a16="http://schemas.microsoft.com/office/drawing/2014/main" id="{8FF61C7A-FCA5-4234-B01B-12B79D21BD38}"/>
              </a:ext>
            </a:extLst>
          </p:cNvPr>
          <p:cNvSpPr/>
          <p:nvPr/>
        </p:nvSpPr>
        <p:spPr>
          <a:xfrm>
            <a:off x="673100" y="6493106"/>
            <a:ext cx="9547225" cy="29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rPr>
              <a:t>Source: Peer Bank financial statements as of Mar 2023. </a:t>
            </a:r>
            <a:r>
              <a:rPr lang="en-GB" altLang="zh-TW" sz="800" kern="0" baseline="30000" dirty="0">
                <a:solidFill>
                  <a:schemeClr val="tx1"/>
                </a:solidFill>
                <a:ea typeface="新細明體"/>
                <a:cs typeface="Arial" panose="020B0604020202020204" pitchFamily="34" charset="0"/>
              </a:rPr>
              <a:t>1 </a:t>
            </a:r>
            <a:r>
              <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rPr>
              <a:t>For comparative purposes, Retail loans of peer banks include conventional retail loans and Islamic retail financing .</a:t>
            </a:r>
          </a:p>
        </p:txBody>
      </p:sp>
      <p:sp>
        <p:nvSpPr>
          <p:cNvPr id="26" name="TextBox 25">
            <a:extLst>
              <a:ext uri="{FF2B5EF4-FFF2-40B4-BE49-F238E27FC236}">
                <a16:creationId xmlns:a16="http://schemas.microsoft.com/office/drawing/2014/main" id="{B24EE6F6-B1D7-4569-A647-E1D7A4B1AF4F}"/>
              </a:ext>
            </a:extLst>
          </p:cNvPr>
          <p:cNvSpPr txBox="1"/>
          <p:nvPr/>
        </p:nvSpPr>
        <p:spPr bwMode="gray">
          <a:xfrm>
            <a:off x="355285" y="1042596"/>
            <a:ext cx="3670473" cy="299789"/>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Overview</a:t>
            </a:r>
          </a:p>
        </p:txBody>
      </p:sp>
      <p:sp>
        <p:nvSpPr>
          <p:cNvPr id="27" name="TextBox 26">
            <a:extLst>
              <a:ext uri="{FF2B5EF4-FFF2-40B4-BE49-F238E27FC236}">
                <a16:creationId xmlns:a16="http://schemas.microsoft.com/office/drawing/2014/main" id="{FE5B391A-A8AA-433D-AFCE-FD344CE93631}"/>
              </a:ext>
            </a:extLst>
          </p:cNvPr>
          <p:cNvSpPr txBox="1"/>
          <p:nvPr/>
        </p:nvSpPr>
        <p:spPr bwMode="gray">
          <a:xfrm>
            <a:off x="4050925" y="1037215"/>
            <a:ext cx="3291229" cy="299789"/>
          </a:xfrm>
          <a:prstGeom prst="rect">
            <a:avLst/>
          </a:prstGeom>
          <a:solidFill>
            <a:srgbClr val="B85D61"/>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Opportunities </a:t>
            </a:r>
          </a:p>
        </p:txBody>
      </p:sp>
      <p:sp>
        <p:nvSpPr>
          <p:cNvPr id="28" name="TextBox 27">
            <a:extLst>
              <a:ext uri="{FF2B5EF4-FFF2-40B4-BE49-F238E27FC236}">
                <a16:creationId xmlns:a16="http://schemas.microsoft.com/office/drawing/2014/main" id="{A38AD848-EC16-498F-869A-A60A2F1A11D2}"/>
              </a:ext>
            </a:extLst>
          </p:cNvPr>
          <p:cNvSpPr txBox="1"/>
          <p:nvPr/>
        </p:nvSpPr>
        <p:spPr bwMode="gray">
          <a:xfrm>
            <a:off x="7366437" y="1035513"/>
            <a:ext cx="3417057" cy="306872"/>
          </a:xfrm>
          <a:prstGeom prst="rect">
            <a:avLst/>
          </a:prstGeom>
          <a:solidFill>
            <a:schemeClr val="tx1">
              <a:lumMod val="65000"/>
              <a:lumOff val="35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Strategy</a:t>
            </a:r>
          </a:p>
        </p:txBody>
      </p:sp>
      <p:sp>
        <p:nvSpPr>
          <p:cNvPr id="30" name="TextBox 29">
            <a:extLst>
              <a:ext uri="{FF2B5EF4-FFF2-40B4-BE49-F238E27FC236}">
                <a16:creationId xmlns:a16="http://schemas.microsoft.com/office/drawing/2014/main" id="{03CC103E-3946-4FEC-A18C-3B47F3220E7C}"/>
              </a:ext>
            </a:extLst>
          </p:cNvPr>
          <p:cNvSpPr txBox="1"/>
          <p:nvPr/>
        </p:nvSpPr>
        <p:spPr bwMode="gray">
          <a:xfrm>
            <a:off x="286185" y="3445460"/>
            <a:ext cx="3656653" cy="317015"/>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Retail Loan</a:t>
            </a:r>
            <a:r>
              <a:rPr lang="en-GB" altLang="zh-TW" sz="1400" kern="0" dirty="0">
                <a:solidFill>
                  <a:schemeClr val="bg1"/>
                </a:solidFill>
                <a:ea typeface="新細明體"/>
                <a:cs typeface="Arial" panose="020B0604020202020204" pitchFamily="34" charset="0"/>
              </a:rPr>
              <a:t>s</a:t>
            </a:r>
            <a:r>
              <a:rPr lang="en-GB" altLang="zh-TW" sz="1400" kern="0" baseline="30000" dirty="0">
                <a:solidFill>
                  <a:schemeClr val="bg1"/>
                </a:solidFill>
                <a:ea typeface="新細明體"/>
                <a:cs typeface="Arial" panose="020B0604020202020204" pitchFamily="34" charset="0"/>
              </a:rPr>
              <a:t>1</a:t>
            </a:r>
            <a:r>
              <a:rPr lang="en-US" sz="1400" dirty="0">
                <a:solidFill>
                  <a:srgbClr val="FFFFFF"/>
                </a:solidFill>
                <a:cs typeface="Arial" panose="020B0604020202020204" pitchFamily="34" charset="0"/>
              </a:rPr>
              <a:t> </a:t>
            </a:r>
            <a:endParaRPr lang="en-US" sz="1400" b="0" dirty="0">
              <a:solidFill>
                <a:srgbClr val="FFFFFF"/>
              </a:solidFill>
              <a:cs typeface="Arial" panose="020B0604020202020204" pitchFamily="34" charset="0"/>
            </a:endParaRPr>
          </a:p>
        </p:txBody>
      </p:sp>
      <p:sp>
        <p:nvSpPr>
          <p:cNvPr id="32" name="TextBox 31">
            <a:extLst>
              <a:ext uri="{FF2B5EF4-FFF2-40B4-BE49-F238E27FC236}">
                <a16:creationId xmlns:a16="http://schemas.microsoft.com/office/drawing/2014/main" id="{D06D1C67-5D00-4C34-9203-B19ACF4B33A9}"/>
              </a:ext>
            </a:extLst>
          </p:cNvPr>
          <p:cNvSpPr txBox="1"/>
          <p:nvPr/>
        </p:nvSpPr>
        <p:spPr bwMode="gray">
          <a:xfrm>
            <a:off x="3971752" y="3447940"/>
            <a:ext cx="3322205" cy="317015"/>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Asset Growth</a:t>
            </a:r>
          </a:p>
        </p:txBody>
      </p:sp>
      <p:sp>
        <p:nvSpPr>
          <p:cNvPr id="33" name="TextBox 32">
            <a:extLst>
              <a:ext uri="{FF2B5EF4-FFF2-40B4-BE49-F238E27FC236}">
                <a16:creationId xmlns:a16="http://schemas.microsoft.com/office/drawing/2014/main" id="{68000221-9C92-4416-859E-E4EDA6DEAFB7}"/>
              </a:ext>
            </a:extLst>
          </p:cNvPr>
          <p:cNvSpPr txBox="1"/>
          <p:nvPr/>
        </p:nvSpPr>
        <p:spPr bwMode="gray">
          <a:xfrm>
            <a:off x="7319362" y="3447940"/>
            <a:ext cx="3464132" cy="317015"/>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Operating Income</a:t>
            </a:r>
          </a:p>
        </p:txBody>
      </p:sp>
      <p:sp>
        <p:nvSpPr>
          <p:cNvPr id="29" name="Rectangle 27">
            <a:extLst>
              <a:ext uri="{FF2B5EF4-FFF2-40B4-BE49-F238E27FC236}">
                <a16:creationId xmlns:a16="http://schemas.microsoft.com/office/drawing/2014/main" id="{6D039108-B93D-4E52-ADFA-A648577954A1}"/>
              </a:ext>
            </a:extLst>
          </p:cNvPr>
          <p:cNvSpPr txBox="1">
            <a:spLocks noChangeArrowheads="1"/>
          </p:cNvSpPr>
          <p:nvPr/>
        </p:nvSpPr>
        <p:spPr bwMode="gray">
          <a:xfrm>
            <a:off x="4050925" y="3819724"/>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(RO </a:t>
            </a:r>
            <a:r>
              <a:rPr lang="en-US" sz="800" kern="0" dirty="0" err="1">
                <a:solidFill>
                  <a:schemeClr val="tx2"/>
                </a:solidFill>
                <a:ea typeface="ヒラギノ角ゴ Pro W3" pitchFamily="124" charset="-128"/>
                <a:cs typeface="Arial" panose="020B0604020202020204" pitchFamily="34" charset="0"/>
              </a:rPr>
              <a:t>mn</a:t>
            </a:r>
            <a:r>
              <a:rPr lang="en-US" sz="800" kern="0" dirty="0">
                <a:solidFill>
                  <a:schemeClr val="tx2"/>
                </a:solidFill>
                <a:ea typeface="ヒラギノ角ゴ Pro W3" pitchFamily="124" charset="-128"/>
                <a:cs typeface="Arial" panose="020B0604020202020204" pitchFamily="34" charset="0"/>
              </a:rPr>
              <a:t>)</a:t>
            </a:r>
          </a:p>
        </p:txBody>
      </p:sp>
      <p:sp>
        <p:nvSpPr>
          <p:cNvPr id="31" name="Rectangle 27">
            <a:extLst>
              <a:ext uri="{FF2B5EF4-FFF2-40B4-BE49-F238E27FC236}">
                <a16:creationId xmlns:a16="http://schemas.microsoft.com/office/drawing/2014/main" id="{94017E63-3BCB-47F9-9AF1-4B597EF2299C}"/>
              </a:ext>
            </a:extLst>
          </p:cNvPr>
          <p:cNvSpPr txBox="1">
            <a:spLocks noChangeArrowheads="1"/>
          </p:cNvSpPr>
          <p:nvPr/>
        </p:nvSpPr>
        <p:spPr bwMode="gray">
          <a:xfrm>
            <a:off x="7445519" y="3842683"/>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(RO </a:t>
            </a:r>
            <a:r>
              <a:rPr lang="en-US" sz="800" kern="0" dirty="0" err="1">
                <a:solidFill>
                  <a:schemeClr val="tx2"/>
                </a:solidFill>
                <a:ea typeface="ヒラギノ角ゴ Pro W3" pitchFamily="124" charset="-128"/>
                <a:cs typeface="Arial" panose="020B0604020202020204" pitchFamily="34" charset="0"/>
              </a:rPr>
              <a:t>mn</a:t>
            </a:r>
            <a:r>
              <a:rPr lang="en-US" sz="800" kern="0" dirty="0">
                <a:solidFill>
                  <a:schemeClr val="tx2"/>
                </a:solidFill>
                <a:ea typeface="ヒラギノ角ゴ Pro W3" pitchFamily="124" charset="-128"/>
                <a:cs typeface="Arial" panose="020B0604020202020204" pitchFamily="34" charset="0"/>
              </a:rPr>
              <a:t>)</a:t>
            </a:r>
          </a:p>
        </p:txBody>
      </p:sp>
      <p:pic>
        <p:nvPicPr>
          <p:cNvPr id="3" name="Picture 2">
            <a:extLst>
              <a:ext uri="{FF2B5EF4-FFF2-40B4-BE49-F238E27FC236}">
                <a16:creationId xmlns:a16="http://schemas.microsoft.com/office/drawing/2014/main" id="{C1ADAFF5-6071-4ED5-9AC1-3C551B98BAD7}"/>
              </a:ext>
            </a:extLst>
          </p:cNvPr>
          <p:cNvPicPr>
            <a:picLocks noChangeAspect="1"/>
          </p:cNvPicPr>
          <p:nvPr/>
        </p:nvPicPr>
        <p:blipFill>
          <a:blip r:embed="rId3"/>
          <a:stretch>
            <a:fillRect/>
          </a:stretch>
        </p:blipFill>
        <p:spPr>
          <a:xfrm>
            <a:off x="4025758" y="4398645"/>
            <a:ext cx="3239285" cy="1735719"/>
          </a:xfrm>
          <a:prstGeom prst="rect">
            <a:avLst/>
          </a:prstGeom>
        </p:spPr>
      </p:pic>
      <p:pic>
        <p:nvPicPr>
          <p:cNvPr id="5" name="Picture 4">
            <a:extLst>
              <a:ext uri="{FF2B5EF4-FFF2-40B4-BE49-F238E27FC236}">
                <a16:creationId xmlns:a16="http://schemas.microsoft.com/office/drawing/2014/main" id="{F9EFFEB5-2D19-4BA3-9C49-5DCEAC412A9A}"/>
              </a:ext>
            </a:extLst>
          </p:cNvPr>
          <p:cNvPicPr>
            <a:picLocks noChangeAspect="1"/>
          </p:cNvPicPr>
          <p:nvPr/>
        </p:nvPicPr>
        <p:blipFill>
          <a:blip r:embed="rId4"/>
          <a:stretch>
            <a:fillRect/>
          </a:stretch>
        </p:blipFill>
        <p:spPr>
          <a:xfrm>
            <a:off x="7475425" y="4260533"/>
            <a:ext cx="3239286" cy="1921760"/>
          </a:xfrm>
          <a:prstGeom prst="rect">
            <a:avLst/>
          </a:prstGeom>
        </p:spPr>
      </p:pic>
      <p:pic>
        <p:nvPicPr>
          <p:cNvPr id="2" name="Picture 1">
            <a:extLst>
              <a:ext uri="{FF2B5EF4-FFF2-40B4-BE49-F238E27FC236}">
                <a16:creationId xmlns:a16="http://schemas.microsoft.com/office/drawing/2014/main" id="{3A5A6D33-CF5B-4819-B67A-0FCF8F39600D}"/>
              </a:ext>
            </a:extLst>
          </p:cNvPr>
          <p:cNvPicPr>
            <a:picLocks noChangeAspect="1"/>
          </p:cNvPicPr>
          <p:nvPr/>
        </p:nvPicPr>
        <p:blipFill>
          <a:blip r:embed="rId5"/>
          <a:stretch>
            <a:fillRect/>
          </a:stretch>
        </p:blipFill>
        <p:spPr>
          <a:xfrm>
            <a:off x="-95554" y="4235966"/>
            <a:ext cx="3958422" cy="2061076"/>
          </a:xfrm>
          <a:prstGeom prst="rect">
            <a:avLst/>
          </a:prstGeom>
        </p:spPr>
      </p:pic>
    </p:spTree>
    <p:extLst>
      <p:ext uri="{BB962C8B-B14F-4D97-AF65-F5344CB8AC3E}">
        <p14:creationId xmlns:p14="http://schemas.microsoft.com/office/powerpoint/2010/main" val="1569727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1D6A9-BDAC-49C0-AC14-0A2706A24BFE}"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342181" y="327179"/>
            <a:ext cx="72161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52F36"/>
                </a:solidFill>
                <a:effectLst/>
                <a:uLnTx/>
                <a:uFillTx/>
                <a:ea typeface="Tahoma" panose="020B0604030504040204" pitchFamily="34" charset="0"/>
                <a:cs typeface="Arial" panose="020B0604020202020204" pitchFamily="34" charset="0"/>
              </a:rPr>
              <a:t>Wholesale Banking</a:t>
            </a:r>
          </a:p>
        </p:txBody>
      </p:sp>
      <p:graphicFrame>
        <p:nvGraphicFramePr>
          <p:cNvPr id="13" name="Table 12">
            <a:extLst>
              <a:ext uri="{FF2B5EF4-FFF2-40B4-BE49-F238E27FC236}">
                <a16:creationId xmlns:a16="http://schemas.microsoft.com/office/drawing/2014/main" id="{D50218D3-4CED-4CC3-B75A-E2A8C02974BE}"/>
              </a:ext>
            </a:extLst>
          </p:cNvPr>
          <p:cNvGraphicFramePr>
            <a:graphicFrameLocks noGrp="1"/>
          </p:cNvGraphicFramePr>
          <p:nvPr>
            <p:extLst>
              <p:ext uri="{D42A27DB-BD31-4B8C-83A1-F6EECF244321}">
                <p14:modId xmlns:p14="http://schemas.microsoft.com/office/powerpoint/2010/main" val="542400829"/>
              </p:ext>
            </p:extLst>
          </p:nvPr>
        </p:nvGraphicFramePr>
        <p:xfrm>
          <a:off x="159391" y="1044147"/>
          <a:ext cx="10632252" cy="2464622"/>
        </p:xfrm>
        <a:graphic>
          <a:graphicData uri="http://schemas.openxmlformats.org/drawingml/2006/table">
            <a:tbl>
              <a:tblPr firstRow="1" bandRow="1">
                <a:tableStyleId>{2D5ABB26-0587-4C30-8999-92F81FD0307C}</a:tableStyleId>
              </a:tblPr>
              <a:tblGrid>
                <a:gridCol w="3544084">
                  <a:extLst>
                    <a:ext uri="{9D8B030D-6E8A-4147-A177-3AD203B41FA5}">
                      <a16:colId xmlns:a16="http://schemas.microsoft.com/office/drawing/2014/main" val="20000"/>
                    </a:ext>
                  </a:extLst>
                </a:gridCol>
                <a:gridCol w="3544084">
                  <a:extLst>
                    <a:ext uri="{9D8B030D-6E8A-4147-A177-3AD203B41FA5}">
                      <a16:colId xmlns:a16="http://schemas.microsoft.com/office/drawing/2014/main" val="20001"/>
                    </a:ext>
                  </a:extLst>
                </a:gridCol>
                <a:gridCol w="3544084">
                  <a:extLst>
                    <a:ext uri="{9D8B030D-6E8A-4147-A177-3AD203B41FA5}">
                      <a16:colId xmlns:a16="http://schemas.microsoft.com/office/drawing/2014/main" val="20002"/>
                    </a:ext>
                  </a:extLst>
                </a:gridCol>
              </a:tblGrid>
              <a:tr h="2955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buFont typeface="Arial" panose="020B0604020202020204" pitchFamily="34" charset="0"/>
                        <a:buNone/>
                      </a:pPr>
                      <a:r>
                        <a:rPr lang="en-GB" altLang="zh-TW" sz="1400" dirty="0">
                          <a:latin typeface="+mn-lt"/>
                        </a:rPr>
                        <a:t>Overview</a:t>
                      </a:r>
                      <a:endParaRPr lang="en-GB" altLang="zh-TW" sz="1400" b="1" dirty="0">
                        <a:solidFill>
                          <a:schemeClr val="bg1"/>
                        </a:solidFill>
                        <a:latin typeface="+mn-lt"/>
                        <a:cs typeface="Arial" panose="020B0604020202020204" pitchFamily="34" charset="0"/>
                      </a:endParaRPr>
                    </a:p>
                  </a:txBody>
                  <a:tcPr marL="85714" marR="85714" marT="42858" marB="4285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buFont typeface="Arial" panose="020B0604020202020204" pitchFamily="34" charset="0"/>
                        <a:buNone/>
                      </a:pPr>
                      <a:r>
                        <a:rPr lang="en-GB" altLang="zh-TW" sz="1400" dirty="0">
                          <a:latin typeface="+mn-lt"/>
                        </a:rPr>
                        <a:t>Opportunities </a:t>
                      </a:r>
                      <a:endParaRPr lang="en-GB" altLang="zh-TW" sz="1400" b="1" dirty="0">
                        <a:solidFill>
                          <a:schemeClr val="bg1"/>
                        </a:solidFill>
                        <a:latin typeface="+mn-lt"/>
                        <a:cs typeface="Arial" panose="020B0604020202020204" pitchFamily="34" charset="0"/>
                      </a:endParaRPr>
                    </a:p>
                  </a:txBody>
                  <a:tcPr marL="85714" marR="85714" marT="42858" marB="4285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buFont typeface="Arial" panose="020B0604020202020204" pitchFamily="34" charset="0"/>
                        <a:buNone/>
                      </a:pPr>
                      <a:r>
                        <a:rPr lang="en-GB" altLang="zh-TW" sz="1400" dirty="0">
                          <a:latin typeface="+mn-lt"/>
                        </a:rPr>
                        <a:t>Strategy</a:t>
                      </a:r>
                      <a:endParaRPr lang="en-GB" altLang="zh-TW" sz="1400" b="1" dirty="0">
                        <a:solidFill>
                          <a:schemeClr val="bg1"/>
                        </a:solidFill>
                        <a:latin typeface="+mn-lt"/>
                        <a:cs typeface="Arial" panose="020B0604020202020204" pitchFamily="34" charset="0"/>
                      </a:endParaRPr>
                    </a:p>
                  </a:txBody>
                  <a:tcPr marL="85714" marR="85714" marT="42858" marB="42858" anchor="ctr"/>
                </a:tc>
                <a:extLst>
                  <a:ext uri="{0D108BD9-81ED-4DB2-BD59-A6C34878D82A}">
                    <a16:rowId xmlns:a16="http://schemas.microsoft.com/office/drawing/2014/main" val="10000"/>
                  </a:ext>
                </a:extLst>
              </a:tr>
              <a:tr h="21655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fontAlgn="auto">
                        <a:lnSpc>
                          <a:spcPts val="1300"/>
                        </a:lnSpc>
                        <a:spcBef>
                          <a:spcPts val="0"/>
                        </a:spcBef>
                        <a:spcAft>
                          <a:spcPts val="300"/>
                        </a:spcAft>
                        <a:buClr>
                          <a:srgbClr val="900000"/>
                        </a:buClr>
                        <a:buFont typeface="Arial" panose="020B0604020202020204" pitchFamily="34" charset="0"/>
                        <a:buChar char="»"/>
                      </a:pPr>
                      <a:r>
                        <a:rPr lang="en-GB" sz="1000" kern="1200" dirty="0">
                          <a:latin typeface="+mn-lt"/>
                        </a:rPr>
                        <a:t>Treasury: funding, asset and liability management requirements, offer structured solutions to corporate clients</a:t>
                      </a:r>
                    </a:p>
                    <a:p>
                      <a:pPr marL="171450" marR="0" lvl="0" indent="-171450" algn="l" defTabSz="914400" rtl="0" eaLnBrk="1" fontAlgn="auto" latinLnBrk="0" hangingPunct="1">
                        <a:lnSpc>
                          <a:spcPts val="1300"/>
                        </a:lnSpc>
                        <a:spcBef>
                          <a:spcPts val="0"/>
                        </a:spcBef>
                        <a:spcAft>
                          <a:spcPts val="300"/>
                        </a:spcAft>
                        <a:buClr>
                          <a:srgbClr val="900000"/>
                        </a:buClr>
                        <a:buSzTx/>
                        <a:buFont typeface="Arial" panose="020B0604020202020204" pitchFamily="34" charset="0"/>
                        <a:buChar char="»"/>
                        <a:tabLst/>
                        <a:defRPr/>
                      </a:pPr>
                      <a:r>
                        <a:rPr lang="en-GB" sz="1000" kern="1200" dirty="0">
                          <a:solidFill>
                            <a:schemeClr val="dk1"/>
                          </a:solidFill>
                          <a:latin typeface="+mn-lt"/>
                          <a:ea typeface="+mn-ea"/>
                          <a:cs typeface="+mn-cs"/>
                        </a:rPr>
                        <a:t>Financial Institutions: Trade, Debt Solutions and correspondent banking services</a:t>
                      </a:r>
                    </a:p>
                    <a:p>
                      <a:pPr marL="171450" indent="-171450" fontAlgn="auto">
                        <a:lnSpc>
                          <a:spcPts val="1300"/>
                        </a:lnSpc>
                        <a:spcBef>
                          <a:spcPts val="0"/>
                        </a:spcBef>
                        <a:spcAft>
                          <a:spcPts val="300"/>
                        </a:spcAft>
                        <a:buClr>
                          <a:srgbClr val="900000"/>
                        </a:buClr>
                        <a:buFont typeface="Arial" panose="020B0604020202020204" pitchFamily="34" charset="0"/>
                        <a:buChar char="»"/>
                      </a:pPr>
                      <a:r>
                        <a:rPr lang="en-GB" sz="1000" kern="1200" dirty="0">
                          <a:latin typeface="+mn-lt"/>
                        </a:rPr>
                        <a:t>Corporate Finance: Leader in corporate advisory: series of successful transactions &amp; track record outside Oman</a:t>
                      </a:r>
                    </a:p>
                    <a:p>
                      <a:pPr marL="171450" indent="-171450" fontAlgn="auto">
                        <a:lnSpc>
                          <a:spcPts val="1300"/>
                        </a:lnSpc>
                        <a:spcBef>
                          <a:spcPts val="0"/>
                        </a:spcBef>
                        <a:spcAft>
                          <a:spcPts val="300"/>
                        </a:spcAft>
                        <a:buClr>
                          <a:srgbClr val="900000"/>
                        </a:buClr>
                        <a:buFont typeface="Arial" panose="020B0604020202020204" pitchFamily="34" charset="0"/>
                        <a:buChar char="»"/>
                      </a:pPr>
                      <a:r>
                        <a:rPr lang="en-GB" sz="1000" kern="1200" dirty="0">
                          <a:latin typeface="+mn-lt"/>
                        </a:rPr>
                        <a:t>Asset Management: Largest Omani mutual fund manager with potential for growth</a:t>
                      </a:r>
                      <a:r>
                        <a:rPr lang="en-GB" sz="1000" kern="1200" baseline="0" dirty="0">
                          <a:latin typeface="+mn-lt"/>
                        </a:rPr>
                        <a:t> &amp;</a:t>
                      </a:r>
                      <a:r>
                        <a:rPr lang="en-GB" sz="1000" kern="1200" dirty="0">
                          <a:latin typeface="+mn-lt"/>
                        </a:rPr>
                        <a:t> expanding outside Oman. Investment solutions for high net worth individuals</a:t>
                      </a:r>
                      <a:endParaRPr lang="en-GB" sz="1000" b="0" kern="1200" dirty="0">
                        <a:solidFill>
                          <a:srgbClr val="000000"/>
                        </a:solidFill>
                        <a:latin typeface="+mn-lt"/>
                        <a:ea typeface="+mn-ea"/>
                        <a:cs typeface="Arial" panose="020B0604020202020204" pitchFamily="34" charset="0"/>
                      </a:endParaRPr>
                    </a:p>
                  </a:txBody>
                  <a:tcPr marL="85714" marR="85714" marT="91440" marB="4285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fontAlgn="auto">
                        <a:spcBef>
                          <a:spcPts val="0"/>
                        </a:spcBef>
                        <a:spcAft>
                          <a:spcPts val="300"/>
                        </a:spcAft>
                        <a:buClr>
                          <a:srgbClr val="900000"/>
                        </a:buClr>
                        <a:buFont typeface="Arial" panose="020B0604020202020204" pitchFamily="34" charset="0"/>
                        <a:buChar char="»"/>
                      </a:pPr>
                      <a:r>
                        <a:rPr lang="en-GB" sz="1000" kern="1200" dirty="0">
                          <a:latin typeface="+mn-lt"/>
                        </a:rPr>
                        <a:t>Significant cross-sell opportunities to other wholesale banking clients</a:t>
                      </a:r>
                    </a:p>
                    <a:p>
                      <a:pPr marL="171450" indent="-171450" fontAlgn="auto">
                        <a:spcBef>
                          <a:spcPts val="0"/>
                        </a:spcBef>
                        <a:spcAft>
                          <a:spcPts val="300"/>
                        </a:spcAft>
                        <a:buClr>
                          <a:srgbClr val="900000"/>
                        </a:buClr>
                        <a:buFont typeface="Arial" panose="020B0604020202020204" pitchFamily="34" charset="0"/>
                        <a:buChar char="»"/>
                      </a:pPr>
                      <a:r>
                        <a:rPr lang="en-GB" sz="1000" kern="1200" dirty="0">
                          <a:latin typeface="+mn-lt"/>
                        </a:rPr>
                        <a:t>Leverage transaction experience in attracting new corporate finance mandates</a:t>
                      </a:r>
                    </a:p>
                    <a:p>
                      <a:pPr marL="171450" indent="-171450" fontAlgn="auto">
                        <a:spcBef>
                          <a:spcPts val="0"/>
                        </a:spcBef>
                        <a:spcAft>
                          <a:spcPts val="300"/>
                        </a:spcAft>
                        <a:buClr>
                          <a:srgbClr val="900000"/>
                        </a:buClr>
                        <a:buFont typeface="Arial" panose="020B0604020202020204" pitchFamily="34" charset="0"/>
                        <a:buChar char="»"/>
                      </a:pPr>
                      <a:r>
                        <a:rPr lang="en-GB" sz="1000" kern="1200" dirty="0">
                          <a:latin typeface="+mn-lt"/>
                        </a:rPr>
                        <a:t>Leverage regional expansion to introduce new products</a:t>
                      </a:r>
                    </a:p>
                    <a:p>
                      <a:pPr marL="171450" indent="-171450" fontAlgn="auto">
                        <a:spcBef>
                          <a:spcPts val="0"/>
                        </a:spcBef>
                        <a:spcAft>
                          <a:spcPts val="300"/>
                        </a:spcAft>
                        <a:buClr>
                          <a:srgbClr val="900000"/>
                        </a:buClr>
                        <a:buFont typeface="Arial" panose="020B0604020202020204" pitchFamily="34" charset="0"/>
                        <a:buChar char="»"/>
                      </a:pPr>
                      <a:r>
                        <a:rPr lang="en-GB" sz="1000" kern="1200" dirty="0">
                          <a:latin typeface="+mn-lt"/>
                        </a:rPr>
                        <a:t>Strong growth potential in the high net worth market segment</a:t>
                      </a:r>
                      <a:endParaRPr lang="en-GB" sz="1000" dirty="0">
                        <a:latin typeface="+mn-lt"/>
                      </a:endParaRPr>
                    </a:p>
                    <a:p>
                      <a:pPr marL="171450" indent="-171450">
                        <a:lnSpc>
                          <a:spcPct val="120000"/>
                        </a:lnSpc>
                        <a:spcBef>
                          <a:spcPts val="0"/>
                        </a:spcBef>
                        <a:spcAft>
                          <a:spcPts val="300"/>
                        </a:spcAft>
                        <a:buClr>
                          <a:srgbClr val="900000"/>
                        </a:buClr>
                        <a:buFont typeface="Arial" panose="020B0604020202020204" pitchFamily="34" charset="0"/>
                        <a:buChar char="»"/>
                      </a:pPr>
                      <a:endParaRPr lang="en-GB" sz="1000" b="0" dirty="0">
                        <a:solidFill>
                          <a:srgbClr val="000000"/>
                        </a:solidFill>
                        <a:latin typeface="+mn-lt"/>
                        <a:cs typeface="Arial" panose="020B0604020202020204" pitchFamily="34" charset="0"/>
                      </a:endParaRPr>
                    </a:p>
                  </a:txBody>
                  <a:tcPr marL="85714" marR="85714" marT="91440" marB="4285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fontAlgn="auto">
                        <a:spcBef>
                          <a:spcPts val="0"/>
                        </a:spcBef>
                        <a:spcAft>
                          <a:spcPts val="300"/>
                        </a:spcAft>
                        <a:buClr>
                          <a:srgbClr val="900000"/>
                        </a:buClr>
                        <a:buFont typeface="Arial" panose="020B0604020202020204" pitchFamily="34" charset="0"/>
                        <a:buChar char="»"/>
                      </a:pPr>
                      <a:r>
                        <a:rPr lang="en-GB" sz="1000" kern="1200" dirty="0">
                          <a:latin typeface="+mn-lt"/>
                        </a:rPr>
                        <a:t>Strengthen Bank Muscat’s leading position in specialised areas</a:t>
                      </a:r>
                    </a:p>
                    <a:p>
                      <a:pPr marL="171450" indent="-171450" fontAlgn="auto">
                        <a:spcBef>
                          <a:spcPts val="0"/>
                        </a:spcBef>
                        <a:spcAft>
                          <a:spcPts val="300"/>
                        </a:spcAft>
                        <a:buClr>
                          <a:srgbClr val="900000"/>
                        </a:buClr>
                        <a:buFont typeface="Arial" panose="020B0604020202020204" pitchFamily="34" charset="0"/>
                        <a:buChar char="»"/>
                      </a:pPr>
                      <a:r>
                        <a:rPr lang="en-GB" sz="1000" kern="1200" dirty="0">
                          <a:latin typeface="+mn-lt"/>
                        </a:rPr>
                        <a:t>Utilize the presence in regional markets to expand business</a:t>
                      </a:r>
                    </a:p>
                    <a:p>
                      <a:pPr marL="171450" indent="-171450" fontAlgn="auto">
                        <a:spcBef>
                          <a:spcPts val="0"/>
                        </a:spcBef>
                        <a:spcAft>
                          <a:spcPts val="300"/>
                        </a:spcAft>
                        <a:buClr>
                          <a:srgbClr val="900000"/>
                        </a:buClr>
                        <a:buFont typeface="Arial" panose="020B0604020202020204" pitchFamily="34" charset="0"/>
                        <a:buChar char="»"/>
                      </a:pPr>
                      <a:r>
                        <a:rPr lang="en-GB" sz="1000" kern="1200" dirty="0">
                          <a:latin typeface="+mn-lt"/>
                        </a:rPr>
                        <a:t>Leverage specialised product expertise in other markets</a:t>
                      </a:r>
                    </a:p>
                    <a:p>
                      <a:pPr marL="171450" indent="-171450" fontAlgn="auto">
                        <a:spcBef>
                          <a:spcPts val="0"/>
                        </a:spcBef>
                        <a:spcAft>
                          <a:spcPts val="300"/>
                        </a:spcAft>
                        <a:buClr>
                          <a:srgbClr val="900000"/>
                        </a:buClr>
                        <a:buFont typeface="Arial" panose="020B0604020202020204" pitchFamily="34" charset="0"/>
                        <a:buChar char="»"/>
                      </a:pPr>
                      <a:r>
                        <a:rPr lang="en-GB" sz="1000" kern="1200" dirty="0">
                          <a:latin typeface="+mn-lt"/>
                        </a:rPr>
                        <a:t>Leverage</a:t>
                      </a:r>
                      <a:r>
                        <a:rPr lang="en-GB" sz="1000" kern="1200" baseline="0" dirty="0">
                          <a:latin typeface="+mn-lt"/>
                        </a:rPr>
                        <a:t> on expertise built to further grow the market share and increase the market potential</a:t>
                      </a:r>
                      <a:endParaRPr lang="en-GB" sz="1000" b="0" kern="1200" dirty="0">
                        <a:solidFill>
                          <a:srgbClr val="000000"/>
                        </a:solidFill>
                        <a:latin typeface="+mn-lt"/>
                        <a:ea typeface="+mn-ea"/>
                        <a:cs typeface="Arial" panose="020B0604020202020204" pitchFamily="34" charset="0"/>
                      </a:endParaRPr>
                    </a:p>
                  </a:txBody>
                  <a:tcPr marL="85714" marR="85714" marT="91440" marB="42858"/>
                </a:tc>
                <a:extLst>
                  <a:ext uri="{0D108BD9-81ED-4DB2-BD59-A6C34878D82A}">
                    <a16:rowId xmlns:a16="http://schemas.microsoft.com/office/drawing/2014/main" val="10001"/>
                  </a:ext>
                </a:extLst>
              </a:tr>
            </a:tbl>
          </a:graphicData>
        </a:graphic>
      </p:graphicFrame>
      <p:sp>
        <p:nvSpPr>
          <p:cNvPr id="15" name="Rectangle 14">
            <a:extLst>
              <a:ext uri="{FF2B5EF4-FFF2-40B4-BE49-F238E27FC236}">
                <a16:creationId xmlns:a16="http://schemas.microsoft.com/office/drawing/2014/main" id="{86EAE92B-6939-43C1-9345-0397D6D67A6D}"/>
              </a:ext>
            </a:extLst>
          </p:cNvPr>
          <p:cNvSpPr/>
          <p:nvPr/>
        </p:nvSpPr>
        <p:spPr>
          <a:xfrm>
            <a:off x="673100" y="6392050"/>
            <a:ext cx="9547225" cy="29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rPr>
              <a:t>Source: </a:t>
            </a:r>
            <a:r>
              <a:rPr lang="en-US" sz="700" dirty="0">
                <a:solidFill>
                  <a:srgbClr val="000000">
                    <a:lumMod val="95000"/>
                    <a:lumOff val="5000"/>
                  </a:srgbClr>
                </a:solidFill>
                <a:cs typeface="Arial" panose="020B0604020202020204" pitchFamily="34" charset="0"/>
              </a:rPr>
              <a:t>Bank Muscat unaudited financial statements as of Mar 2023</a:t>
            </a:r>
            <a:endPar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endParaRPr>
          </a:p>
        </p:txBody>
      </p:sp>
      <p:sp>
        <p:nvSpPr>
          <p:cNvPr id="23" name="TextBox 22">
            <a:extLst>
              <a:ext uri="{FF2B5EF4-FFF2-40B4-BE49-F238E27FC236}">
                <a16:creationId xmlns:a16="http://schemas.microsoft.com/office/drawing/2014/main" id="{1629587C-2D65-4131-8012-6DEB14134F62}"/>
              </a:ext>
            </a:extLst>
          </p:cNvPr>
          <p:cNvSpPr txBox="1"/>
          <p:nvPr/>
        </p:nvSpPr>
        <p:spPr bwMode="gray">
          <a:xfrm>
            <a:off x="159392" y="1088122"/>
            <a:ext cx="3576340" cy="290682"/>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Overview</a:t>
            </a:r>
          </a:p>
        </p:txBody>
      </p:sp>
      <p:sp>
        <p:nvSpPr>
          <p:cNvPr id="26" name="TextBox 25">
            <a:extLst>
              <a:ext uri="{FF2B5EF4-FFF2-40B4-BE49-F238E27FC236}">
                <a16:creationId xmlns:a16="http://schemas.microsoft.com/office/drawing/2014/main" id="{9E496061-3BDD-457D-943D-092EC730ECFE}"/>
              </a:ext>
            </a:extLst>
          </p:cNvPr>
          <p:cNvSpPr txBox="1"/>
          <p:nvPr/>
        </p:nvSpPr>
        <p:spPr bwMode="gray">
          <a:xfrm>
            <a:off x="3813121" y="1082975"/>
            <a:ext cx="3500598" cy="301633"/>
          </a:xfrm>
          <a:prstGeom prst="rect">
            <a:avLst/>
          </a:prstGeom>
          <a:solidFill>
            <a:srgbClr val="B85D61"/>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Opportunities </a:t>
            </a:r>
          </a:p>
        </p:txBody>
      </p:sp>
      <p:sp>
        <p:nvSpPr>
          <p:cNvPr id="27" name="TextBox 26">
            <a:extLst>
              <a:ext uri="{FF2B5EF4-FFF2-40B4-BE49-F238E27FC236}">
                <a16:creationId xmlns:a16="http://schemas.microsoft.com/office/drawing/2014/main" id="{F8C22A3C-A475-4FF3-8D12-A71B61496DA8}"/>
              </a:ext>
            </a:extLst>
          </p:cNvPr>
          <p:cNvSpPr txBox="1"/>
          <p:nvPr/>
        </p:nvSpPr>
        <p:spPr bwMode="gray">
          <a:xfrm>
            <a:off x="7338548" y="1088121"/>
            <a:ext cx="3457828" cy="296487"/>
          </a:xfrm>
          <a:prstGeom prst="rect">
            <a:avLst/>
          </a:prstGeom>
          <a:solidFill>
            <a:schemeClr val="tx1">
              <a:lumMod val="65000"/>
              <a:lumOff val="35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Strategy</a:t>
            </a:r>
          </a:p>
        </p:txBody>
      </p:sp>
      <p:sp>
        <p:nvSpPr>
          <p:cNvPr id="28" name="TextBox 27">
            <a:extLst>
              <a:ext uri="{FF2B5EF4-FFF2-40B4-BE49-F238E27FC236}">
                <a16:creationId xmlns:a16="http://schemas.microsoft.com/office/drawing/2014/main" id="{75DC850D-3D0A-4686-B9C2-7343836A1CB7}"/>
              </a:ext>
            </a:extLst>
          </p:cNvPr>
          <p:cNvSpPr txBox="1"/>
          <p:nvPr/>
        </p:nvSpPr>
        <p:spPr bwMode="gray">
          <a:xfrm>
            <a:off x="173023" y="3588968"/>
            <a:ext cx="3562708" cy="317015"/>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Investment Portfolio</a:t>
            </a:r>
          </a:p>
        </p:txBody>
      </p:sp>
      <p:sp>
        <p:nvSpPr>
          <p:cNvPr id="29" name="TextBox 28">
            <a:extLst>
              <a:ext uri="{FF2B5EF4-FFF2-40B4-BE49-F238E27FC236}">
                <a16:creationId xmlns:a16="http://schemas.microsoft.com/office/drawing/2014/main" id="{EB112B37-D3E4-49DA-95B1-A51F40117A94}"/>
              </a:ext>
            </a:extLst>
          </p:cNvPr>
          <p:cNvSpPr txBox="1"/>
          <p:nvPr/>
        </p:nvSpPr>
        <p:spPr bwMode="gray">
          <a:xfrm>
            <a:off x="3813121" y="3588968"/>
            <a:ext cx="3562709" cy="317015"/>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Asset Growth</a:t>
            </a:r>
          </a:p>
        </p:txBody>
      </p:sp>
      <p:sp>
        <p:nvSpPr>
          <p:cNvPr id="30" name="TextBox 29">
            <a:extLst>
              <a:ext uri="{FF2B5EF4-FFF2-40B4-BE49-F238E27FC236}">
                <a16:creationId xmlns:a16="http://schemas.microsoft.com/office/drawing/2014/main" id="{75FDBFA3-B451-4525-BE0B-2CFDF9F35D31}"/>
              </a:ext>
            </a:extLst>
          </p:cNvPr>
          <p:cNvSpPr txBox="1"/>
          <p:nvPr/>
        </p:nvSpPr>
        <p:spPr bwMode="gray">
          <a:xfrm>
            <a:off x="7453223" y="3583499"/>
            <a:ext cx="3338421" cy="317015"/>
          </a:xfrm>
          <a:prstGeom prst="rect">
            <a:avLst/>
          </a:prstGeom>
          <a:solidFill>
            <a:schemeClr val="accent4">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Operating Income</a:t>
            </a:r>
          </a:p>
        </p:txBody>
      </p:sp>
      <p:sp>
        <p:nvSpPr>
          <p:cNvPr id="21" name="Rectangle 27">
            <a:extLst>
              <a:ext uri="{FF2B5EF4-FFF2-40B4-BE49-F238E27FC236}">
                <a16:creationId xmlns:a16="http://schemas.microsoft.com/office/drawing/2014/main" id="{88F68E45-FEDE-4E14-A892-E70C16180ED5}"/>
              </a:ext>
            </a:extLst>
          </p:cNvPr>
          <p:cNvSpPr txBox="1">
            <a:spLocks noChangeArrowheads="1"/>
          </p:cNvSpPr>
          <p:nvPr/>
        </p:nvSpPr>
        <p:spPr bwMode="gray">
          <a:xfrm>
            <a:off x="3887248" y="3982783"/>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(RO </a:t>
            </a:r>
            <a:r>
              <a:rPr lang="en-US" sz="800" kern="0" dirty="0" err="1">
                <a:solidFill>
                  <a:schemeClr val="tx2"/>
                </a:solidFill>
                <a:ea typeface="ヒラギノ角ゴ Pro W3" pitchFamily="124" charset="-128"/>
                <a:cs typeface="Arial" panose="020B0604020202020204" pitchFamily="34" charset="0"/>
              </a:rPr>
              <a:t>mn</a:t>
            </a:r>
            <a:r>
              <a:rPr lang="en-US" sz="800" kern="0" dirty="0">
                <a:solidFill>
                  <a:schemeClr val="tx2"/>
                </a:solidFill>
                <a:ea typeface="ヒラギノ角ゴ Pro W3" pitchFamily="124" charset="-128"/>
                <a:cs typeface="Arial" panose="020B0604020202020204" pitchFamily="34" charset="0"/>
              </a:rPr>
              <a:t>)</a:t>
            </a:r>
          </a:p>
        </p:txBody>
      </p:sp>
      <p:sp>
        <p:nvSpPr>
          <p:cNvPr id="31" name="Rectangle 27">
            <a:extLst>
              <a:ext uri="{FF2B5EF4-FFF2-40B4-BE49-F238E27FC236}">
                <a16:creationId xmlns:a16="http://schemas.microsoft.com/office/drawing/2014/main" id="{339370B3-4067-4BFB-A69E-2395712F767E}"/>
              </a:ext>
            </a:extLst>
          </p:cNvPr>
          <p:cNvSpPr txBox="1">
            <a:spLocks noChangeArrowheads="1"/>
          </p:cNvSpPr>
          <p:nvPr/>
        </p:nvSpPr>
        <p:spPr bwMode="gray">
          <a:xfrm>
            <a:off x="7515908" y="3982783"/>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(RO </a:t>
            </a:r>
            <a:r>
              <a:rPr lang="en-US" sz="800" kern="0" dirty="0" err="1">
                <a:solidFill>
                  <a:schemeClr val="tx2"/>
                </a:solidFill>
                <a:ea typeface="ヒラギノ角ゴ Pro W3" pitchFamily="124" charset="-128"/>
                <a:cs typeface="Arial" panose="020B0604020202020204" pitchFamily="34" charset="0"/>
              </a:rPr>
              <a:t>mn</a:t>
            </a:r>
            <a:r>
              <a:rPr lang="en-US" sz="800" kern="0" dirty="0">
                <a:solidFill>
                  <a:schemeClr val="tx2"/>
                </a:solidFill>
                <a:ea typeface="ヒラギノ角ゴ Pro W3" pitchFamily="124" charset="-128"/>
                <a:cs typeface="Arial" panose="020B0604020202020204" pitchFamily="34" charset="0"/>
              </a:rPr>
              <a:t>)</a:t>
            </a:r>
          </a:p>
        </p:txBody>
      </p:sp>
      <p:pic>
        <p:nvPicPr>
          <p:cNvPr id="4" name="Picture 3">
            <a:extLst>
              <a:ext uri="{FF2B5EF4-FFF2-40B4-BE49-F238E27FC236}">
                <a16:creationId xmlns:a16="http://schemas.microsoft.com/office/drawing/2014/main" id="{C4F9ACE8-511B-4CDE-83AB-1C0B8A46C930}"/>
              </a:ext>
            </a:extLst>
          </p:cNvPr>
          <p:cNvPicPr>
            <a:picLocks noChangeAspect="1"/>
          </p:cNvPicPr>
          <p:nvPr/>
        </p:nvPicPr>
        <p:blipFill>
          <a:blip r:embed="rId3"/>
          <a:stretch>
            <a:fillRect/>
          </a:stretch>
        </p:blipFill>
        <p:spPr>
          <a:xfrm>
            <a:off x="3813120" y="4671511"/>
            <a:ext cx="3562708" cy="1795415"/>
          </a:xfrm>
          <a:prstGeom prst="rect">
            <a:avLst/>
          </a:prstGeom>
        </p:spPr>
      </p:pic>
      <p:pic>
        <p:nvPicPr>
          <p:cNvPr id="5" name="Picture 4">
            <a:extLst>
              <a:ext uri="{FF2B5EF4-FFF2-40B4-BE49-F238E27FC236}">
                <a16:creationId xmlns:a16="http://schemas.microsoft.com/office/drawing/2014/main" id="{DC15749B-63EA-4D77-988D-4346BDC8F3D8}"/>
              </a:ext>
            </a:extLst>
          </p:cNvPr>
          <p:cNvPicPr>
            <a:picLocks noChangeAspect="1"/>
          </p:cNvPicPr>
          <p:nvPr/>
        </p:nvPicPr>
        <p:blipFill>
          <a:blip r:embed="rId4"/>
          <a:stretch>
            <a:fillRect/>
          </a:stretch>
        </p:blipFill>
        <p:spPr>
          <a:xfrm>
            <a:off x="7453223" y="4637616"/>
            <a:ext cx="3562708" cy="1863204"/>
          </a:xfrm>
          <a:prstGeom prst="rect">
            <a:avLst/>
          </a:prstGeom>
        </p:spPr>
      </p:pic>
      <p:pic>
        <p:nvPicPr>
          <p:cNvPr id="8" name="Picture 7">
            <a:extLst>
              <a:ext uri="{FF2B5EF4-FFF2-40B4-BE49-F238E27FC236}">
                <a16:creationId xmlns:a16="http://schemas.microsoft.com/office/drawing/2014/main" id="{EE16F72C-1EE5-4AF7-99EC-042E43EC6C67}"/>
              </a:ext>
            </a:extLst>
          </p:cNvPr>
          <p:cNvPicPr>
            <a:picLocks noChangeAspect="1"/>
          </p:cNvPicPr>
          <p:nvPr/>
        </p:nvPicPr>
        <p:blipFill>
          <a:blip r:embed="rId5"/>
          <a:stretch>
            <a:fillRect/>
          </a:stretch>
        </p:blipFill>
        <p:spPr>
          <a:xfrm>
            <a:off x="86340" y="3900514"/>
            <a:ext cx="3902957" cy="2577448"/>
          </a:xfrm>
          <a:prstGeom prst="rect">
            <a:avLst/>
          </a:prstGeom>
        </p:spPr>
      </p:pic>
    </p:spTree>
    <p:extLst>
      <p:ext uri="{BB962C8B-B14F-4D97-AF65-F5344CB8AC3E}">
        <p14:creationId xmlns:p14="http://schemas.microsoft.com/office/powerpoint/2010/main" val="373454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EE22185-C951-4AA2-9409-2ADBB30BF027}" type="slidenum">
              <a:rPr lang="en-US" smtClean="0"/>
              <a:t>2</a:t>
            </a:fld>
            <a:endParaRPr lang="en-US"/>
          </a:p>
        </p:txBody>
      </p:sp>
      <p:sp>
        <p:nvSpPr>
          <p:cNvPr id="12" name="TextBox 11"/>
          <p:cNvSpPr txBox="1"/>
          <p:nvPr/>
        </p:nvSpPr>
        <p:spPr>
          <a:xfrm>
            <a:off x="-3" y="-8"/>
            <a:ext cx="10515600" cy="770467"/>
          </a:xfrm>
          <a:prstGeom prst="rect">
            <a:avLst/>
          </a:prstGeom>
          <a:noFill/>
        </p:spPr>
        <p:txBody>
          <a:bodyPr wrap="square" rtlCol="0">
            <a:spAutoFit/>
          </a:bodyPr>
          <a:lstStyle/>
          <a:p>
            <a:pPr>
              <a:lnSpc>
                <a:spcPct val="150000"/>
              </a:lnSpc>
            </a:pPr>
            <a:r>
              <a:rPr lang="en-US" sz="3400" dirty="0">
                <a:solidFill>
                  <a:srgbClr val="FF0000"/>
                </a:solidFill>
                <a:latin typeface="+mj-lt"/>
              </a:rPr>
              <a:t>Disclaimer</a:t>
            </a:r>
          </a:p>
        </p:txBody>
      </p:sp>
      <p:sp>
        <p:nvSpPr>
          <p:cNvPr id="2" name="Rectangle 1"/>
          <p:cNvSpPr/>
          <p:nvPr/>
        </p:nvSpPr>
        <p:spPr>
          <a:xfrm>
            <a:off x="293691" y="1382087"/>
            <a:ext cx="11048225" cy="3323987"/>
          </a:xfrm>
          <a:prstGeom prst="rect">
            <a:avLst/>
          </a:prstGeom>
        </p:spPr>
        <p:txBody>
          <a:bodyPr wrap="square">
            <a:spAutoFit/>
          </a:bodyPr>
          <a:lstStyle/>
          <a:p>
            <a:pPr marL="285750" indent="-285750" algn="just">
              <a:buClr>
                <a:schemeClr val="accent2"/>
              </a:buClr>
              <a:buSzPct val="200000"/>
              <a:buFont typeface="Arial" panose="020B0604020202020204" pitchFamily="34" charset="0"/>
              <a:buChar char="•"/>
            </a:pPr>
            <a:r>
              <a:rPr lang="en-US" sz="1400" dirty="0"/>
              <a:t>This presentation contains statements relating to Bank Muscat’s business, financial condition and results of operations from published information. Any statement or comment which has a meaning of future prospects and forward-looking are only predictions and are not guarantees of future performance </a:t>
            </a:r>
            <a:r>
              <a:rPr lang="en-GB" sz="1400" dirty="0"/>
              <a:t>and </a:t>
            </a:r>
            <a:r>
              <a:rPr lang="en-US" sz="1400" dirty="0"/>
              <a:t>does not constitute any solicitation to buy or sell any products, services, stocks, bonds or to engage in any trading strategy and should not be relied upon or considered as advice for making any investment decisions</a:t>
            </a:r>
            <a:r>
              <a:rPr lang="ar-OM" sz="1400" dirty="0"/>
              <a:t>.</a:t>
            </a:r>
            <a:r>
              <a:rPr lang="en-US" sz="1400" dirty="0"/>
              <a:t> </a:t>
            </a:r>
          </a:p>
          <a:p>
            <a:pPr algn="just">
              <a:buClr>
                <a:schemeClr val="accent2"/>
              </a:buClr>
              <a:buSzPct val="200000"/>
            </a:pPr>
            <a:endParaRPr lang="en-US" sz="1400" dirty="0"/>
          </a:p>
          <a:p>
            <a:pPr marL="285750" indent="-285750" algn="just">
              <a:buClr>
                <a:schemeClr val="accent2"/>
              </a:buClr>
              <a:buSzPct val="200000"/>
              <a:buFont typeface="Arial" panose="020B0604020202020204" pitchFamily="34" charset="0"/>
              <a:buChar char="•"/>
            </a:pPr>
            <a:r>
              <a:rPr lang="en-US" sz="1400" dirty="0"/>
              <a:t>A due caution must be exercised that any such forward-looking statements or comments are and will be, subject to both known and unknown risks, uncertainties and factors relating to the operations and business environments of the Bank that may cause the actual results of the Bank to be materially different from any future results expressed or implied in such forward-looking statements. </a:t>
            </a:r>
          </a:p>
          <a:p>
            <a:pPr algn="just">
              <a:buClr>
                <a:schemeClr val="accent2"/>
              </a:buClr>
              <a:buSzPct val="200000"/>
            </a:pPr>
            <a:endParaRPr lang="en-US" sz="1400" dirty="0"/>
          </a:p>
          <a:p>
            <a:pPr marL="285750" indent="-285750" algn="just">
              <a:buClr>
                <a:schemeClr val="accent2"/>
              </a:buClr>
              <a:buSzPct val="200000"/>
              <a:buFont typeface="Arial" panose="020B0604020202020204" pitchFamily="34" charset="0"/>
              <a:buChar char="•"/>
            </a:pPr>
            <a:r>
              <a:rPr lang="en-US" sz="1400" dirty="0"/>
              <a:t>This presentation and discussions are for information purposes only. Any recipient of this presentation and discussion media must not communicate, reproduce, distribute or disclose through any media or refer to them publicly or privately, in whole or in part anytime without a written consent from the Bank. </a:t>
            </a:r>
          </a:p>
          <a:p>
            <a:pPr algn="just">
              <a:buClr>
                <a:schemeClr val="accent2"/>
              </a:buClr>
              <a:buSzPct val="200000"/>
            </a:pPr>
            <a:endParaRPr lang="en-US" sz="1400" dirty="0"/>
          </a:p>
          <a:p>
            <a:pPr marL="285750" indent="-285750" algn="just">
              <a:buClr>
                <a:schemeClr val="accent2"/>
              </a:buClr>
              <a:buSzPct val="200000"/>
              <a:buFont typeface="Arial" panose="020B0604020202020204" pitchFamily="34" charset="0"/>
              <a:buChar char="•"/>
            </a:pPr>
            <a:r>
              <a:rPr lang="en-US" sz="1400" dirty="0"/>
              <a:t>By accepting delivery of this presentation, the recipient agrees to accept and be bound by the statements, restrictions and limitations set forth herein.</a:t>
            </a:r>
            <a:endParaRPr lang="en-GB" sz="1400" dirty="0"/>
          </a:p>
        </p:txBody>
      </p:sp>
    </p:spTree>
    <p:extLst>
      <p:ext uri="{BB962C8B-B14F-4D97-AF65-F5344CB8AC3E}">
        <p14:creationId xmlns:p14="http://schemas.microsoft.com/office/powerpoint/2010/main" val="3273930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1D6A9-BDAC-49C0-AC14-0A2706A24BFE}"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rgbClr val="FFFFFF"/>
              </a:solidFill>
              <a:effectLst/>
              <a:uLnTx/>
              <a:uFillTx/>
              <a:latin typeface="+mn-lt"/>
              <a:ea typeface="+mn-ea"/>
              <a:cs typeface="+mn-cs"/>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342900" y="319007"/>
            <a:ext cx="722780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52F36"/>
                </a:solidFill>
                <a:effectLst/>
                <a:uLnTx/>
                <a:uFillTx/>
                <a:ea typeface="Tahoma" panose="020B0604030504040204" pitchFamily="34" charset="0"/>
                <a:cs typeface="Arial" panose="020B0604020202020204" pitchFamily="34" charset="0"/>
              </a:rPr>
              <a:t>Meethaq – Islamic Banking</a:t>
            </a:r>
          </a:p>
        </p:txBody>
      </p:sp>
      <p:graphicFrame>
        <p:nvGraphicFramePr>
          <p:cNvPr id="12" name="Table 11">
            <a:extLst>
              <a:ext uri="{FF2B5EF4-FFF2-40B4-BE49-F238E27FC236}">
                <a16:creationId xmlns:a16="http://schemas.microsoft.com/office/drawing/2014/main" id="{0263F695-EE59-4BE5-BB02-41F5129DDD83}"/>
              </a:ext>
            </a:extLst>
          </p:cNvPr>
          <p:cNvGraphicFramePr>
            <a:graphicFrameLocks noGrp="1"/>
          </p:cNvGraphicFramePr>
          <p:nvPr>
            <p:extLst>
              <p:ext uri="{D42A27DB-BD31-4B8C-83A1-F6EECF244321}">
                <p14:modId xmlns:p14="http://schemas.microsoft.com/office/powerpoint/2010/main" val="4059044574"/>
              </p:ext>
            </p:extLst>
          </p:nvPr>
        </p:nvGraphicFramePr>
        <p:xfrm>
          <a:off x="342900" y="1045404"/>
          <a:ext cx="10248900" cy="2459796"/>
        </p:xfrm>
        <a:graphic>
          <a:graphicData uri="http://schemas.openxmlformats.org/drawingml/2006/table">
            <a:tbl>
              <a:tblPr firstRow="1" bandRow="1">
                <a:tableStyleId>{2D5ABB26-0587-4C30-8999-92F81FD0307C}</a:tableStyleId>
              </a:tblPr>
              <a:tblGrid>
                <a:gridCol w="3416300">
                  <a:extLst>
                    <a:ext uri="{9D8B030D-6E8A-4147-A177-3AD203B41FA5}">
                      <a16:colId xmlns:a16="http://schemas.microsoft.com/office/drawing/2014/main" val="20000"/>
                    </a:ext>
                  </a:extLst>
                </a:gridCol>
                <a:gridCol w="3416300">
                  <a:extLst>
                    <a:ext uri="{9D8B030D-6E8A-4147-A177-3AD203B41FA5}">
                      <a16:colId xmlns:a16="http://schemas.microsoft.com/office/drawing/2014/main" val="20001"/>
                    </a:ext>
                  </a:extLst>
                </a:gridCol>
                <a:gridCol w="3416300">
                  <a:extLst>
                    <a:ext uri="{9D8B030D-6E8A-4147-A177-3AD203B41FA5}">
                      <a16:colId xmlns:a16="http://schemas.microsoft.com/office/drawing/2014/main" val="20002"/>
                    </a:ext>
                  </a:extLst>
                </a:gridCol>
              </a:tblGrid>
              <a:tr h="30809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buFont typeface="Arial" panose="020B0604020202020204" pitchFamily="34" charset="0"/>
                        <a:buNone/>
                      </a:pPr>
                      <a:endParaRPr lang="en-GB" altLang="zh-TW" sz="1400" b="1" dirty="0">
                        <a:solidFill>
                          <a:schemeClr val="bg1"/>
                        </a:solidFill>
                        <a:latin typeface="Arial" panose="020B0604020202020204" pitchFamily="34" charset="0"/>
                        <a:cs typeface="Arial" panose="020B0604020202020204" pitchFamily="34" charset="0"/>
                      </a:endParaRPr>
                    </a:p>
                  </a:txBody>
                  <a:tcPr marL="85714" marR="85714" marT="42858" marB="4285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buFont typeface="Arial" panose="020B0604020202020204" pitchFamily="34" charset="0"/>
                        <a:buNone/>
                      </a:pPr>
                      <a:endParaRPr lang="en-GB" altLang="zh-TW" sz="1400" b="1" dirty="0">
                        <a:solidFill>
                          <a:schemeClr val="bg1"/>
                        </a:solidFill>
                        <a:latin typeface="Arial" panose="020B0604020202020204" pitchFamily="34" charset="0"/>
                        <a:cs typeface="Arial" panose="020B0604020202020204" pitchFamily="34" charset="0"/>
                      </a:endParaRPr>
                    </a:p>
                  </a:txBody>
                  <a:tcPr marL="85714" marR="85714" marT="42858" marB="4285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buFont typeface="Arial" panose="020B0604020202020204" pitchFamily="34" charset="0"/>
                        <a:buNone/>
                      </a:pPr>
                      <a:endParaRPr lang="en-GB" altLang="zh-TW" sz="1400" b="1" dirty="0">
                        <a:solidFill>
                          <a:schemeClr val="bg1"/>
                        </a:solidFill>
                        <a:latin typeface="Arial" panose="020B0604020202020204" pitchFamily="34" charset="0"/>
                        <a:cs typeface="Arial" panose="020B0604020202020204" pitchFamily="34" charset="0"/>
                      </a:endParaRPr>
                    </a:p>
                  </a:txBody>
                  <a:tcPr marL="85714" marR="85714" marT="42858" marB="42858" anchor="ctr"/>
                </a:tc>
                <a:extLst>
                  <a:ext uri="{0D108BD9-81ED-4DB2-BD59-A6C34878D82A}">
                    <a16:rowId xmlns:a16="http://schemas.microsoft.com/office/drawing/2014/main" val="10000"/>
                  </a:ext>
                </a:extLst>
              </a:tr>
              <a:tr h="21517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fontAlgn="auto">
                        <a:spcBef>
                          <a:spcPts val="300"/>
                        </a:spcBef>
                        <a:spcAft>
                          <a:spcPts val="300"/>
                        </a:spcAft>
                        <a:buClr>
                          <a:srgbClr val="900000"/>
                        </a:buClr>
                        <a:buFont typeface="Tahoma" panose="020B0604030504040204" pitchFamily="34" charset="0"/>
                        <a:buChar char="»"/>
                      </a:pPr>
                      <a:r>
                        <a:rPr lang="en-US" sz="1000" dirty="0"/>
                        <a:t>One of the most successful Islamic banking operations in Oman since 2013</a:t>
                      </a:r>
                    </a:p>
                    <a:p>
                      <a:pPr marL="171450" indent="-171450" fontAlgn="auto">
                        <a:spcBef>
                          <a:spcPts val="300"/>
                        </a:spcBef>
                        <a:spcAft>
                          <a:spcPts val="300"/>
                        </a:spcAft>
                        <a:buClr>
                          <a:srgbClr val="900000"/>
                        </a:buClr>
                        <a:buFont typeface="Tahoma" panose="020B0604030504040204" pitchFamily="34" charset="0"/>
                        <a:buChar char="»"/>
                      </a:pPr>
                      <a:r>
                        <a:rPr lang="en-US" sz="1000" dirty="0"/>
                        <a:t>26 dedicated branches throughout the Sultanate</a:t>
                      </a:r>
                    </a:p>
                    <a:p>
                      <a:pPr marL="171450" indent="-171450" fontAlgn="auto">
                        <a:spcBef>
                          <a:spcPts val="300"/>
                        </a:spcBef>
                        <a:spcAft>
                          <a:spcPts val="300"/>
                        </a:spcAft>
                        <a:buClr>
                          <a:srgbClr val="900000"/>
                        </a:buClr>
                        <a:buFont typeface="Tahoma" panose="020B0604030504040204" pitchFamily="34" charset="0"/>
                        <a:buChar char="»"/>
                      </a:pPr>
                      <a:r>
                        <a:rPr lang="en-US" sz="1000" dirty="0"/>
                        <a:t>Innovation in product offering and services to create a niche</a:t>
                      </a:r>
                    </a:p>
                    <a:p>
                      <a:pPr marL="171450" indent="-171450" fontAlgn="auto">
                        <a:spcBef>
                          <a:spcPts val="300"/>
                        </a:spcBef>
                        <a:spcAft>
                          <a:spcPts val="300"/>
                        </a:spcAft>
                        <a:buClr>
                          <a:srgbClr val="900000"/>
                        </a:buClr>
                        <a:buFont typeface="Tahoma" panose="020B0604030504040204" pitchFamily="34" charset="0"/>
                        <a:buChar char="»"/>
                      </a:pPr>
                      <a:r>
                        <a:rPr lang="en-US" sz="1000" dirty="0"/>
                        <a:t>Established Sharia Board comprising of experienced and reputable Sharia scholars </a:t>
                      </a:r>
                      <a:endParaRPr lang="en-US" sz="1000" b="0" dirty="0">
                        <a:solidFill>
                          <a:srgbClr val="000000"/>
                        </a:solidFill>
                        <a:latin typeface="Arial" panose="020B0604020202020204" pitchFamily="34" charset="0"/>
                        <a:cs typeface="Arial" panose="020B0604020202020204" pitchFamily="34" charset="0"/>
                      </a:endParaRPr>
                    </a:p>
                  </a:txBody>
                  <a:tcPr marL="85714" marR="85714" marT="91440" marB="4285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fontAlgn="auto">
                        <a:spcBef>
                          <a:spcPts val="300"/>
                        </a:spcBef>
                        <a:spcAft>
                          <a:spcPts val="300"/>
                        </a:spcAft>
                        <a:buClr>
                          <a:srgbClr val="900000"/>
                        </a:buClr>
                        <a:buFont typeface="Tahoma" panose="020B0604030504040204" pitchFamily="34" charset="0"/>
                        <a:buChar char="»"/>
                      </a:pPr>
                      <a:r>
                        <a:rPr lang="en-GB" sz="1000" dirty="0"/>
                        <a:t>Growth momentum continued since</a:t>
                      </a:r>
                      <a:r>
                        <a:rPr lang="en-GB" sz="1000" baseline="0" dirty="0"/>
                        <a:t> the</a:t>
                      </a:r>
                      <a:r>
                        <a:rPr lang="en-GB" sz="1000" dirty="0"/>
                        <a:t> launch indicating potential in the market</a:t>
                      </a:r>
                    </a:p>
                    <a:p>
                      <a:pPr marL="171450" indent="-171450" fontAlgn="auto">
                        <a:spcBef>
                          <a:spcPts val="300"/>
                        </a:spcBef>
                        <a:spcAft>
                          <a:spcPts val="300"/>
                        </a:spcAft>
                        <a:buClr>
                          <a:srgbClr val="900000"/>
                        </a:buClr>
                        <a:buFont typeface="Tahoma" panose="020B0604030504040204" pitchFamily="34" charset="0"/>
                        <a:buChar char="»"/>
                      </a:pPr>
                      <a:r>
                        <a:rPr lang="en-GB" sz="1000" dirty="0"/>
                        <a:t>Shari’a governance structure ensures transparent banking</a:t>
                      </a:r>
                    </a:p>
                    <a:p>
                      <a:pPr marL="171450" indent="-171450" fontAlgn="auto">
                        <a:spcBef>
                          <a:spcPts val="300"/>
                        </a:spcBef>
                        <a:spcAft>
                          <a:spcPts val="300"/>
                        </a:spcAft>
                        <a:buClr>
                          <a:srgbClr val="900000"/>
                        </a:buClr>
                        <a:buFont typeface="Tahoma" panose="020B0604030504040204" pitchFamily="34" charset="0"/>
                        <a:buChar char="»"/>
                      </a:pPr>
                      <a:r>
                        <a:rPr lang="en-GB" sz="1000" dirty="0"/>
                        <a:t>Large network at disposal to leverage business</a:t>
                      </a:r>
                    </a:p>
                    <a:p>
                      <a:pPr marL="171450" indent="-171450" fontAlgn="auto">
                        <a:spcBef>
                          <a:spcPts val="300"/>
                        </a:spcBef>
                        <a:spcAft>
                          <a:spcPts val="300"/>
                        </a:spcAft>
                        <a:buClr>
                          <a:srgbClr val="900000"/>
                        </a:buClr>
                        <a:buFont typeface="Tahoma" panose="020B0604030504040204" pitchFamily="34" charset="0"/>
                        <a:buChar char="»"/>
                      </a:pPr>
                      <a:r>
                        <a:rPr lang="en-GB" sz="1000" dirty="0"/>
                        <a:t>Awareness drives on Shari’a compliant banking to increase customer base</a:t>
                      </a:r>
                      <a:endParaRPr lang="en-GB" sz="1000" b="0" dirty="0">
                        <a:solidFill>
                          <a:srgbClr val="000000"/>
                        </a:solidFill>
                        <a:latin typeface="Arial" panose="020B0604020202020204" pitchFamily="34" charset="0"/>
                        <a:cs typeface="Arial" panose="020B0604020202020204" pitchFamily="34" charset="0"/>
                      </a:endParaRPr>
                    </a:p>
                  </a:txBody>
                  <a:tcPr marL="85714" marR="85714" marT="91440" marB="4285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fontAlgn="auto">
                        <a:spcBef>
                          <a:spcPts val="300"/>
                        </a:spcBef>
                        <a:spcAft>
                          <a:spcPts val="300"/>
                        </a:spcAft>
                        <a:buClr>
                          <a:srgbClr val="900000"/>
                        </a:buClr>
                        <a:buFont typeface="Tahoma" panose="020B0604030504040204" pitchFamily="34" charset="0"/>
                        <a:buChar char="»"/>
                      </a:pPr>
                      <a:r>
                        <a:rPr lang="en-GB" sz="1000" dirty="0"/>
                        <a:t>Full fledged product and service offerings</a:t>
                      </a:r>
                    </a:p>
                    <a:p>
                      <a:pPr marL="171450" indent="-171450" fontAlgn="auto">
                        <a:spcBef>
                          <a:spcPts val="300"/>
                        </a:spcBef>
                        <a:spcAft>
                          <a:spcPts val="300"/>
                        </a:spcAft>
                        <a:buClr>
                          <a:srgbClr val="900000"/>
                        </a:buClr>
                        <a:buFont typeface="Tahoma" panose="020B0604030504040204" pitchFamily="34" charset="0"/>
                        <a:buChar char="»"/>
                      </a:pPr>
                      <a:r>
                        <a:rPr lang="en-GB" sz="1000" dirty="0"/>
                        <a:t>Increase Meethaq exclusive branch network to an optimum level</a:t>
                      </a:r>
                    </a:p>
                    <a:p>
                      <a:pPr marL="171450" indent="-171450" fontAlgn="auto">
                        <a:spcBef>
                          <a:spcPts val="300"/>
                        </a:spcBef>
                        <a:spcAft>
                          <a:spcPts val="300"/>
                        </a:spcAft>
                        <a:buClr>
                          <a:srgbClr val="900000"/>
                        </a:buClr>
                        <a:buFont typeface="Tahoma" panose="020B0604030504040204" pitchFamily="34" charset="0"/>
                        <a:buChar char="»"/>
                      </a:pPr>
                      <a:r>
                        <a:rPr lang="en-GB" sz="1000" dirty="0"/>
                        <a:t>Customer Centric approach and transparency</a:t>
                      </a:r>
                    </a:p>
                    <a:p>
                      <a:pPr marL="171450" indent="-171450" fontAlgn="auto">
                        <a:spcBef>
                          <a:spcPts val="300"/>
                        </a:spcBef>
                        <a:spcAft>
                          <a:spcPts val="300"/>
                        </a:spcAft>
                        <a:buClr>
                          <a:srgbClr val="900000"/>
                        </a:buClr>
                        <a:buFont typeface="Tahoma" panose="020B0604030504040204" pitchFamily="34" charset="0"/>
                        <a:buChar char="»"/>
                      </a:pPr>
                      <a:r>
                        <a:rPr lang="en-GB" sz="1000" dirty="0"/>
                        <a:t>Technology driven customer service delivery within the Shari’a compliance ambit</a:t>
                      </a:r>
                      <a:endParaRPr lang="en-GB" sz="1000" b="0" dirty="0">
                        <a:solidFill>
                          <a:srgbClr val="000000"/>
                        </a:solidFill>
                        <a:latin typeface="Arial" panose="020B0604020202020204" pitchFamily="34" charset="0"/>
                        <a:cs typeface="Arial" panose="020B0604020202020204" pitchFamily="34" charset="0"/>
                      </a:endParaRPr>
                    </a:p>
                  </a:txBody>
                  <a:tcPr marL="85714" marR="85714" marT="91440" marB="42858"/>
                </a:tc>
                <a:extLst>
                  <a:ext uri="{0D108BD9-81ED-4DB2-BD59-A6C34878D82A}">
                    <a16:rowId xmlns:a16="http://schemas.microsoft.com/office/drawing/2014/main" val="10001"/>
                  </a:ext>
                </a:extLst>
              </a:tr>
            </a:tbl>
          </a:graphicData>
        </a:graphic>
      </p:graphicFrame>
      <p:sp>
        <p:nvSpPr>
          <p:cNvPr id="22" name="Rectangle 21">
            <a:extLst>
              <a:ext uri="{FF2B5EF4-FFF2-40B4-BE49-F238E27FC236}">
                <a16:creationId xmlns:a16="http://schemas.microsoft.com/office/drawing/2014/main" id="{C1457569-0843-4BD7-A38B-450AB5D72803}"/>
              </a:ext>
            </a:extLst>
          </p:cNvPr>
          <p:cNvSpPr/>
          <p:nvPr/>
        </p:nvSpPr>
        <p:spPr>
          <a:xfrm>
            <a:off x="693737" y="6296525"/>
            <a:ext cx="9547225" cy="29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rPr>
              <a:t>Source: Bank Muscat unaudited financial statements as of Mar 2023</a:t>
            </a:r>
          </a:p>
        </p:txBody>
      </p:sp>
      <p:sp>
        <p:nvSpPr>
          <p:cNvPr id="23" name="TextBox 22">
            <a:extLst>
              <a:ext uri="{FF2B5EF4-FFF2-40B4-BE49-F238E27FC236}">
                <a16:creationId xmlns:a16="http://schemas.microsoft.com/office/drawing/2014/main" id="{EA8B9D01-3114-4172-B0AC-330840726742}"/>
              </a:ext>
            </a:extLst>
          </p:cNvPr>
          <p:cNvSpPr txBox="1"/>
          <p:nvPr/>
        </p:nvSpPr>
        <p:spPr bwMode="gray">
          <a:xfrm>
            <a:off x="342897" y="1044572"/>
            <a:ext cx="3403275" cy="301632"/>
          </a:xfrm>
          <a:prstGeom prst="rect">
            <a:avLst/>
          </a:prstGeom>
          <a:solidFill>
            <a:schemeClr val="accent4">
              <a:lumMod val="50000"/>
            </a:schemeClr>
          </a:solidFill>
          <a:ln w="25400" cap="flat" cmpd="sng" algn="ctr">
            <a:noFill/>
            <a:prstDash val="solid"/>
          </a:ln>
          <a:effectLst/>
          <a:scene3d>
            <a:camera prst="perspectiveFront"/>
            <a:lightRig rig="balanced" dir="t">
              <a:rot lat="0" lon="0" rev="8700000"/>
            </a:lightRig>
          </a:scene3d>
          <a:sp3d/>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Overview</a:t>
            </a:r>
          </a:p>
        </p:txBody>
      </p:sp>
      <p:sp>
        <p:nvSpPr>
          <p:cNvPr id="24" name="TextBox 23">
            <a:extLst>
              <a:ext uri="{FF2B5EF4-FFF2-40B4-BE49-F238E27FC236}">
                <a16:creationId xmlns:a16="http://schemas.microsoft.com/office/drawing/2014/main" id="{EDBEA09A-4DBF-469A-BB4E-321F08EE0FA5}"/>
              </a:ext>
            </a:extLst>
          </p:cNvPr>
          <p:cNvSpPr txBox="1"/>
          <p:nvPr/>
        </p:nvSpPr>
        <p:spPr bwMode="gray">
          <a:xfrm>
            <a:off x="3765711" y="1044572"/>
            <a:ext cx="3403275" cy="301633"/>
          </a:xfrm>
          <a:prstGeom prst="rect">
            <a:avLst/>
          </a:prstGeom>
          <a:solidFill>
            <a:srgbClr val="B85D61"/>
          </a:solidFill>
          <a:ln w="25400" cap="flat" cmpd="sng" algn="ctr">
            <a:noFill/>
            <a:prstDash val="solid"/>
          </a:ln>
          <a:effectLst/>
          <a:scene3d>
            <a:camera prst="perspectiveFront"/>
            <a:lightRig rig="balanced" dir="t">
              <a:rot lat="0" lon="0" rev="8700000"/>
            </a:lightRig>
          </a:scene3d>
          <a:sp3d/>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Opportunities </a:t>
            </a:r>
          </a:p>
        </p:txBody>
      </p:sp>
      <p:sp>
        <p:nvSpPr>
          <p:cNvPr id="25" name="TextBox 24">
            <a:extLst>
              <a:ext uri="{FF2B5EF4-FFF2-40B4-BE49-F238E27FC236}">
                <a16:creationId xmlns:a16="http://schemas.microsoft.com/office/drawing/2014/main" id="{C50048BF-0360-4CE9-ABB0-6838D71DCDCF}"/>
              </a:ext>
            </a:extLst>
          </p:cNvPr>
          <p:cNvSpPr txBox="1"/>
          <p:nvPr/>
        </p:nvSpPr>
        <p:spPr bwMode="gray">
          <a:xfrm>
            <a:off x="7188525" y="1044572"/>
            <a:ext cx="3457828" cy="296487"/>
          </a:xfrm>
          <a:prstGeom prst="rect">
            <a:avLst/>
          </a:prstGeom>
          <a:solidFill>
            <a:schemeClr val="tx1">
              <a:lumMod val="65000"/>
              <a:lumOff val="35000"/>
            </a:schemeClr>
          </a:solidFill>
          <a:ln w="25400" cap="flat" cmpd="sng" algn="ctr">
            <a:noFill/>
            <a:prstDash val="solid"/>
          </a:ln>
          <a:effectLst/>
          <a:scene3d>
            <a:camera prst="perspectiveFront"/>
            <a:lightRig rig="balanced" dir="t">
              <a:rot lat="0" lon="0" rev="8700000"/>
            </a:lightRig>
          </a:scene3d>
          <a:sp3d/>
        </p:spPr>
        <p:txBody>
          <a:bodyPr anchor="ctr"/>
          <a:lstStyle>
            <a:defPPr>
              <a:defRPr lang="en-US"/>
            </a:defPPr>
            <a:lvl1pPr fontAlgn="auto">
              <a:spcBef>
                <a:spcPts val="0"/>
              </a:spcBef>
              <a:spcAft>
                <a:spcPts val="0"/>
              </a:spcAft>
              <a:defRPr sz="1600" b="1">
                <a:solidFill>
                  <a:schemeClr val="accent1"/>
                </a:solidFill>
              </a:defRPr>
            </a:lvl1pPr>
          </a:lstStyle>
          <a:p>
            <a:pPr algn="ctr"/>
            <a:r>
              <a:rPr lang="en-GB" altLang="zh-TW" sz="1400" dirty="0">
                <a:solidFill>
                  <a:schemeClr val="bg1"/>
                </a:solidFill>
                <a:cs typeface="Arial" panose="020B0604020202020204" pitchFamily="34" charset="0"/>
              </a:rPr>
              <a:t>Strategy</a:t>
            </a:r>
          </a:p>
        </p:txBody>
      </p:sp>
      <p:sp>
        <p:nvSpPr>
          <p:cNvPr id="26" name="TextBox 25">
            <a:extLst>
              <a:ext uri="{FF2B5EF4-FFF2-40B4-BE49-F238E27FC236}">
                <a16:creationId xmlns:a16="http://schemas.microsoft.com/office/drawing/2014/main" id="{AC78E553-FBFE-4755-BC7D-F45A0BC6D1B6}"/>
              </a:ext>
            </a:extLst>
          </p:cNvPr>
          <p:cNvSpPr txBox="1"/>
          <p:nvPr/>
        </p:nvSpPr>
        <p:spPr bwMode="gray">
          <a:xfrm>
            <a:off x="342901" y="3276461"/>
            <a:ext cx="4942836" cy="317015"/>
          </a:xfrm>
          <a:prstGeom prst="rect">
            <a:avLst/>
          </a:prstGeom>
          <a:solidFill>
            <a:schemeClr val="accent4">
              <a:lumMod val="50000"/>
            </a:schemeClr>
          </a:solidFill>
          <a:ln w="25400" cap="flat" cmpd="sng" algn="ctr">
            <a:noFill/>
            <a:prstDash val="solid"/>
          </a:ln>
          <a:effectLst/>
          <a:scene3d>
            <a:camera prst="perspectiveFront"/>
            <a:lightRig rig="balanced" dir="t">
              <a:rot lat="0" lon="0" rev="8700000"/>
            </a:lightRig>
          </a:scene3d>
          <a:sp3d/>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Gross Financing Portfolio</a:t>
            </a:r>
          </a:p>
        </p:txBody>
      </p:sp>
      <p:sp>
        <p:nvSpPr>
          <p:cNvPr id="27" name="TextBox 26">
            <a:extLst>
              <a:ext uri="{FF2B5EF4-FFF2-40B4-BE49-F238E27FC236}">
                <a16:creationId xmlns:a16="http://schemas.microsoft.com/office/drawing/2014/main" id="{3424714A-6CED-46D9-BA56-05B52F5BDE28}"/>
              </a:ext>
            </a:extLst>
          </p:cNvPr>
          <p:cNvSpPr txBox="1"/>
          <p:nvPr/>
        </p:nvSpPr>
        <p:spPr bwMode="gray">
          <a:xfrm>
            <a:off x="5648965" y="3276461"/>
            <a:ext cx="4942836" cy="317015"/>
          </a:xfrm>
          <a:prstGeom prst="rect">
            <a:avLst/>
          </a:prstGeom>
          <a:solidFill>
            <a:schemeClr val="accent4">
              <a:lumMod val="50000"/>
            </a:schemeClr>
          </a:solidFill>
          <a:ln w="25400" cap="flat" cmpd="sng" algn="ctr">
            <a:noFill/>
            <a:prstDash val="solid"/>
          </a:ln>
          <a:effectLst/>
          <a:scene3d>
            <a:camera prst="perspectiveFront"/>
            <a:lightRig rig="balanced" dir="t">
              <a:rot lat="0" lon="0" rev="8700000"/>
            </a:lightRig>
          </a:scene3d>
          <a:sp3d/>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Operating Income</a:t>
            </a:r>
          </a:p>
        </p:txBody>
      </p:sp>
      <p:sp>
        <p:nvSpPr>
          <p:cNvPr id="21" name="Rectangle 27">
            <a:extLst>
              <a:ext uri="{FF2B5EF4-FFF2-40B4-BE49-F238E27FC236}">
                <a16:creationId xmlns:a16="http://schemas.microsoft.com/office/drawing/2014/main" id="{259BB8C9-A35E-4BC8-9DB4-1D8D611076D4}"/>
              </a:ext>
            </a:extLst>
          </p:cNvPr>
          <p:cNvSpPr txBox="1">
            <a:spLocks noChangeArrowheads="1"/>
          </p:cNvSpPr>
          <p:nvPr/>
        </p:nvSpPr>
        <p:spPr bwMode="gray">
          <a:xfrm>
            <a:off x="362078" y="3716509"/>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(RO </a:t>
            </a:r>
            <a:r>
              <a:rPr lang="en-US" sz="800" kern="0" dirty="0" err="1">
                <a:solidFill>
                  <a:schemeClr val="tx2"/>
                </a:solidFill>
                <a:ea typeface="ヒラギノ角ゴ Pro W3" pitchFamily="124" charset="-128"/>
                <a:cs typeface="Arial" panose="020B0604020202020204" pitchFamily="34" charset="0"/>
              </a:rPr>
              <a:t>mn</a:t>
            </a:r>
            <a:r>
              <a:rPr lang="en-US" sz="800" kern="0" dirty="0">
                <a:solidFill>
                  <a:schemeClr val="tx2"/>
                </a:solidFill>
                <a:ea typeface="ヒラギノ角ゴ Pro W3" pitchFamily="124" charset="-128"/>
                <a:cs typeface="Arial" panose="020B0604020202020204" pitchFamily="34" charset="0"/>
              </a:rPr>
              <a:t>)</a:t>
            </a:r>
          </a:p>
        </p:txBody>
      </p:sp>
      <p:sp>
        <p:nvSpPr>
          <p:cNvPr id="28" name="Rectangle 27">
            <a:extLst>
              <a:ext uri="{FF2B5EF4-FFF2-40B4-BE49-F238E27FC236}">
                <a16:creationId xmlns:a16="http://schemas.microsoft.com/office/drawing/2014/main" id="{4DA709B0-9B37-426F-AECB-73832E88FD7D}"/>
              </a:ext>
            </a:extLst>
          </p:cNvPr>
          <p:cNvSpPr txBox="1">
            <a:spLocks noChangeArrowheads="1"/>
          </p:cNvSpPr>
          <p:nvPr/>
        </p:nvSpPr>
        <p:spPr bwMode="gray">
          <a:xfrm>
            <a:off x="5735637" y="3706793"/>
            <a:ext cx="7207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1" fontAlgn="base" hangingPunct="1">
              <a:spcBef>
                <a:spcPct val="75000"/>
              </a:spcBef>
              <a:spcAft>
                <a:spcPct val="0"/>
              </a:spcAft>
              <a:buClr>
                <a:schemeClr val="accent1"/>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chemeClr val="accent1"/>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chemeClr val="accent1"/>
              </a:buClr>
              <a:buSzPct val="100000"/>
              <a:buFont typeface="Wingdings" panose="05000000000000000000" pitchFamily="2" charset="2"/>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chemeClr val="accent1"/>
              </a:buClr>
              <a:buSzPct val="100000"/>
              <a:buFont typeface="Arial" panose="020B0604020202020204" pitchFamily="34" charset="0"/>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chemeClr val="accent1"/>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Wingdings" panose="05000000000000000000" pitchFamily="2" charset="2"/>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panose="020B0604020202020204" pitchFamily="34" charset="0"/>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a:lstStyle>
          <a:p>
            <a:pPr marL="0" lvl="0" indent="0" defTabSz="914400">
              <a:spcBef>
                <a:spcPts val="0"/>
              </a:spcBef>
              <a:buClrTx/>
              <a:buSzTx/>
              <a:buNone/>
            </a:pPr>
            <a:r>
              <a:rPr lang="en-US" sz="800" kern="0" dirty="0">
                <a:solidFill>
                  <a:schemeClr val="tx2"/>
                </a:solidFill>
                <a:ea typeface="ヒラギノ角ゴ Pro W3" pitchFamily="124" charset="-128"/>
                <a:cs typeface="Arial" panose="020B0604020202020204" pitchFamily="34" charset="0"/>
              </a:rPr>
              <a:t>(RO </a:t>
            </a:r>
            <a:r>
              <a:rPr lang="en-US" sz="800" kern="0" dirty="0" err="1">
                <a:solidFill>
                  <a:schemeClr val="tx2"/>
                </a:solidFill>
                <a:ea typeface="ヒラギノ角ゴ Pro W3" pitchFamily="124" charset="-128"/>
                <a:cs typeface="Arial" panose="020B0604020202020204" pitchFamily="34" charset="0"/>
              </a:rPr>
              <a:t>mn</a:t>
            </a:r>
            <a:r>
              <a:rPr lang="en-US" sz="800" kern="0" dirty="0">
                <a:solidFill>
                  <a:schemeClr val="tx2"/>
                </a:solidFill>
                <a:ea typeface="ヒラギノ角ゴ Pro W3" pitchFamily="124" charset="-128"/>
                <a:cs typeface="Arial" panose="020B0604020202020204" pitchFamily="34" charset="0"/>
              </a:rPr>
              <a:t>)</a:t>
            </a:r>
          </a:p>
        </p:txBody>
      </p:sp>
      <p:pic>
        <p:nvPicPr>
          <p:cNvPr id="4" name="Picture 3">
            <a:extLst>
              <a:ext uri="{FF2B5EF4-FFF2-40B4-BE49-F238E27FC236}">
                <a16:creationId xmlns:a16="http://schemas.microsoft.com/office/drawing/2014/main" id="{5036DE54-7D0D-4D65-936B-99BD2522639C}"/>
              </a:ext>
            </a:extLst>
          </p:cNvPr>
          <p:cNvPicPr>
            <a:picLocks noChangeAspect="1"/>
          </p:cNvPicPr>
          <p:nvPr/>
        </p:nvPicPr>
        <p:blipFill>
          <a:blip r:embed="rId3"/>
          <a:stretch>
            <a:fillRect/>
          </a:stretch>
        </p:blipFill>
        <p:spPr>
          <a:xfrm>
            <a:off x="5869538" y="4018388"/>
            <a:ext cx="4622459" cy="2189861"/>
          </a:xfrm>
          <a:prstGeom prst="rect">
            <a:avLst/>
          </a:prstGeom>
        </p:spPr>
      </p:pic>
      <p:pic>
        <p:nvPicPr>
          <p:cNvPr id="2" name="Picture 1">
            <a:extLst>
              <a:ext uri="{FF2B5EF4-FFF2-40B4-BE49-F238E27FC236}">
                <a16:creationId xmlns:a16="http://schemas.microsoft.com/office/drawing/2014/main" id="{A9A9E773-58EC-4A6B-9C5D-E3DB5BB2C3C3}"/>
              </a:ext>
            </a:extLst>
          </p:cNvPr>
          <p:cNvPicPr>
            <a:picLocks noChangeAspect="1"/>
          </p:cNvPicPr>
          <p:nvPr/>
        </p:nvPicPr>
        <p:blipFill>
          <a:blip r:embed="rId4"/>
          <a:stretch>
            <a:fillRect/>
          </a:stretch>
        </p:blipFill>
        <p:spPr>
          <a:xfrm>
            <a:off x="595462" y="4158569"/>
            <a:ext cx="4390606" cy="2282823"/>
          </a:xfrm>
          <a:prstGeom prst="rect">
            <a:avLst/>
          </a:prstGeom>
        </p:spPr>
      </p:pic>
    </p:spTree>
    <p:extLst>
      <p:ext uri="{BB962C8B-B14F-4D97-AF65-F5344CB8AC3E}">
        <p14:creationId xmlns:p14="http://schemas.microsoft.com/office/powerpoint/2010/main" val="815521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110C99A-0D92-49B7-B74D-849E74587DD1}"/>
              </a:ext>
            </a:extLst>
          </p:cNvPr>
          <p:cNvSpPr>
            <a:spLocks noGrp="1"/>
          </p:cNvSpPr>
          <p:nvPr>
            <p:ph type="title"/>
          </p:nvPr>
        </p:nvSpPr>
        <p:spPr>
          <a:xfrm>
            <a:off x="342900" y="25213"/>
            <a:ext cx="7231156" cy="1005168"/>
          </a:xfrm>
        </p:spPr>
        <p:txBody>
          <a:bodyPr>
            <a:normAutofit/>
          </a:bodyPr>
          <a:lstStyle/>
          <a:p>
            <a:r>
              <a:rPr lang="en-GB" altLang="en-US" sz="3200" dirty="0">
                <a:latin typeface="+mn-lt"/>
                <a:cs typeface="Arial" panose="020B0604020202020204" pitchFamily="34" charset="0"/>
              </a:rPr>
              <a:t>International Operations</a:t>
            </a:r>
          </a:p>
        </p:txBody>
      </p:sp>
      <p:graphicFrame>
        <p:nvGraphicFramePr>
          <p:cNvPr id="5" name="Table 4">
            <a:extLst>
              <a:ext uri="{FF2B5EF4-FFF2-40B4-BE49-F238E27FC236}">
                <a16:creationId xmlns:a16="http://schemas.microsoft.com/office/drawing/2014/main" id="{B9EBA19F-593D-480B-A102-E5A62A895A44}"/>
              </a:ext>
            </a:extLst>
          </p:cNvPr>
          <p:cNvGraphicFramePr>
            <a:graphicFrameLocks noGrp="1"/>
          </p:cNvGraphicFramePr>
          <p:nvPr>
            <p:extLst>
              <p:ext uri="{D42A27DB-BD31-4B8C-83A1-F6EECF244321}">
                <p14:modId xmlns:p14="http://schemas.microsoft.com/office/powerpoint/2010/main" val="4375140"/>
              </p:ext>
            </p:extLst>
          </p:nvPr>
        </p:nvGraphicFramePr>
        <p:xfrm>
          <a:off x="524653" y="1030382"/>
          <a:ext cx="10103091" cy="3449341"/>
        </p:xfrm>
        <a:graphic>
          <a:graphicData uri="http://schemas.openxmlformats.org/drawingml/2006/table">
            <a:tbl>
              <a:tblPr firstRow="1" bandRow="1"/>
              <a:tblGrid>
                <a:gridCol w="962198">
                  <a:extLst>
                    <a:ext uri="{9D8B030D-6E8A-4147-A177-3AD203B41FA5}">
                      <a16:colId xmlns:a16="http://schemas.microsoft.com/office/drawing/2014/main" val="20000"/>
                    </a:ext>
                  </a:extLst>
                </a:gridCol>
                <a:gridCol w="1257274">
                  <a:extLst>
                    <a:ext uri="{9D8B030D-6E8A-4147-A177-3AD203B41FA5}">
                      <a16:colId xmlns:a16="http://schemas.microsoft.com/office/drawing/2014/main" val="20001"/>
                    </a:ext>
                  </a:extLst>
                </a:gridCol>
                <a:gridCol w="7883619">
                  <a:extLst>
                    <a:ext uri="{9D8B030D-6E8A-4147-A177-3AD203B41FA5}">
                      <a16:colId xmlns:a16="http://schemas.microsoft.com/office/drawing/2014/main" val="20002"/>
                    </a:ext>
                  </a:extLst>
                </a:gridCol>
              </a:tblGrid>
              <a:tr h="2488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Arial" panose="020B0604020202020204" pitchFamily="34" charset="0"/>
                          <a:ea typeface="+mn-ea"/>
                          <a:cs typeface="Arial" panose="020B0604020202020204" pitchFamily="34" charset="0"/>
                        </a:rPr>
                        <a:t>Country</a:t>
                      </a:r>
                    </a:p>
                  </a:txBody>
                  <a:tcPr marL="41888" marR="41888" marT="32983" marB="3298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Arial" panose="020B0604020202020204" pitchFamily="34" charset="0"/>
                          <a:ea typeface="+mn-ea"/>
                          <a:cs typeface="Arial" panose="020B0604020202020204" pitchFamily="34" charset="0"/>
                        </a:rPr>
                        <a:t>Entity </a:t>
                      </a:r>
                    </a:p>
                  </a:txBody>
                  <a:tcPr marL="41888" marR="41888" marT="32983" marB="32983"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l" defTabSz="914400" rtl="0" eaLnBrk="1" latinLnBrk="0" hangingPunct="1"/>
                      <a:r>
                        <a:rPr lang="en-US" sz="1000" b="1" kern="1200" dirty="0">
                          <a:solidFill>
                            <a:schemeClr val="bg1"/>
                          </a:solidFill>
                          <a:latin typeface="Arial" panose="020B0604020202020204" pitchFamily="34" charset="0"/>
                          <a:ea typeface="+mn-ea"/>
                          <a:cs typeface="Arial" panose="020B0604020202020204" pitchFamily="34" charset="0"/>
                        </a:rPr>
                        <a:t>Overview &amp; Strategy </a:t>
                      </a:r>
                    </a:p>
                  </a:txBody>
                  <a:tcPr marL="41888" marR="41888" marT="32983" marB="3298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15964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bg1"/>
                          </a:solidFill>
                          <a:latin typeface="Arial" panose="020B0604020202020204" pitchFamily="34" charset="0"/>
                          <a:cs typeface="Arial" panose="020B0604020202020204" pitchFamily="34" charset="0"/>
                        </a:rPr>
                        <a:t>Kingdom of Saudi Arabia </a:t>
                      </a:r>
                    </a:p>
                  </a:txBody>
                  <a:tcPr marL="41888" marR="41888" marT="32983" marB="32983"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bg1"/>
                          </a:solidFill>
                          <a:latin typeface="Arial" panose="020B0604020202020204" pitchFamily="34" charset="0"/>
                          <a:cs typeface="Arial" panose="020B0604020202020204" pitchFamily="34" charset="0"/>
                        </a:rPr>
                        <a:t>Bank Muscat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bg1"/>
                          </a:solidFill>
                          <a:latin typeface="Arial" panose="020B0604020202020204" pitchFamily="34" charset="0"/>
                          <a:cs typeface="Arial" panose="020B0604020202020204" pitchFamily="34" charset="0"/>
                        </a:rPr>
                        <a:t>Riyadh Branch</a:t>
                      </a:r>
                    </a:p>
                  </a:txBody>
                  <a:tcPr marL="48409" marR="48409" marT="38118" marB="38118"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C646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l" defTabSz="914400" rtl="0" eaLnBrk="1" fontAlgn="auto" latinLnBrk="0" hangingPunct="1">
                        <a:lnSpc>
                          <a:spcPct val="100000"/>
                        </a:lnSpc>
                        <a:spcBef>
                          <a:spcPts val="100"/>
                        </a:spcBef>
                        <a:spcAft>
                          <a:spcPts val="100"/>
                        </a:spcAft>
                        <a:buClr>
                          <a:srgbClr val="900000"/>
                        </a:buClr>
                        <a:buSzTx/>
                        <a:buFont typeface="Arial" panose="020B0604020202020204" pitchFamily="34" charset="0"/>
                        <a:buChar char="»"/>
                        <a:tabLst/>
                        <a:defRPr/>
                      </a:pPr>
                      <a:r>
                        <a:rPr lang="en-GB" sz="1000" dirty="0">
                          <a:solidFill>
                            <a:srgbClr val="000000"/>
                          </a:solidFill>
                          <a:latin typeface="Arial" panose="020B0604020202020204" pitchFamily="34" charset="0"/>
                          <a:cs typeface="Arial" panose="020B0604020202020204" pitchFamily="34" charset="0"/>
                        </a:rPr>
                        <a:t>Focus on bulk deposits from large corporate and HNI clientele</a:t>
                      </a:r>
                    </a:p>
                    <a:p>
                      <a:pPr marL="171450" indent="-171450">
                        <a:lnSpc>
                          <a:spcPct val="100000"/>
                        </a:lnSpc>
                        <a:spcBef>
                          <a:spcPts val="100"/>
                        </a:spcBef>
                        <a:spcAft>
                          <a:spcPts val="100"/>
                        </a:spcAft>
                        <a:buClr>
                          <a:srgbClr val="900000"/>
                        </a:buClr>
                        <a:buFont typeface="Arial" panose="020B0604020202020204" pitchFamily="34" charset="0"/>
                        <a:buChar char="»"/>
                      </a:pPr>
                      <a:r>
                        <a:rPr lang="en-GB" sz="1000" dirty="0">
                          <a:solidFill>
                            <a:srgbClr val="000000"/>
                          </a:solidFill>
                          <a:latin typeface="Arial" panose="020B0604020202020204" pitchFamily="34" charset="0"/>
                          <a:cs typeface="Arial" panose="020B0604020202020204" pitchFamily="34" charset="0"/>
                        </a:rPr>
                        <a:t>Enhance</a:t>
                      </a:r>
                      <a:r>
                        <a:rPr lang="en-GB" sz="1000" baseline="0" dirty="0">
                          <a:solidFill>
                            <a:srgbClr val="000000"/>
                          </a:solidFill>
                          <a:latin typeface="Arial" panose="020B0604020202020204" pitchFamily="34" charset="0"/>
                          <a:cs typeface="Arial" panose="020B0604020202020204" pitchFamily="34" charset="0"/>
                        </a:rPr>
                        <a:t> scale through continued focus on </a:t>
                      </a:r>
                      <a:r>
                        <a:rPr lang="en-GB" sz="1000" dirty="0">
                          <a:solidFill>
                            <a:srgbClr val="000000"/>
                          </a:solidFill>
                          <a:latin typeface="Arial" panose="020B0604020202020204" pitchFamily="34" charset="0"/>
                          <a:cs typeface="Arial" panose="020B0604020202020204" pitchFamily="34" charset="0"/>
                        </a:rPr>
                        <a:t>corporate, trade and treasury businesses</a:t>
                      </a:r>
                    </a:p>
                    <a:p>
                      <a:pPr marL="171450" indent="-171450">
                        <a:lnSpc>
                          <a:spcPct val="100000"/>
                        </a:lnSpc>
                        <a:spcBef>
                          <a:spcPts val="100"/>
                        </a:spcBef>
                        <a:spcAft>
                          <a:spcPts val="100"/>
                        </a:spcAft>
                        <a:buClr>
                          <a:srgbClr val="900000"/>
                        </a:buClr>
                        <a:buFont typeface="Arial" panose="020B0604020202020204" pitchFamily="34" charset="0"/>
                        <a:buChar char="»"/>
                      </a:pPr>
                      <a:r>
                        <a:rPr lang="en-US" sz="1000" dirty="0">
                          <a:solidFill>
                            <a:srgbClr val="000000"/>
                          </a:solidFill>
                          <a:latin typeface="Arial" panose="020B0604020202020204" pitchFamily="34" charset="0"/>
                          <a:cs typeface="Arial" panose="020B0604020202020204" pitchFamily="34" charset="0"/>
                        </a:rPr>
                        <a:t>Selective approach to asset growth – medium-size ticket, contract-backed funded &amp; unfunded business.</a:t>
                      </a:r>
                    </a:p>
                    <a:p>
                      <a:pPr marL="171450" indent="-171450">
                        <a:lnSpc>
                          <a:spcPct val="100000"/>
                        </a:lnSpc>
                        <a:spcBef>
                          <a:spcPts val="100"/>
                        </a:spcBef>
                        <a:spcAft>
                          <a:spcPts val="100"/>
                        </a:spcAft>
                        <a:buClr>
                          <a:srgbClr val="900000"/>
                        </a:buClr>
                        <a:buFont typeface="Arial" panose="020B0604020202020204" pitchFamily="34" charset="0"/>
                        <a:buChar char="»"/>
                      </a:pPr>
                      <a:r>
                        <a:rPr lang="en-GB" sz="1000" dirty="0">
                          <a:solidFill>
                            <a:srgbClr val="000000"/>
                          </a:solidFill>
                          <a:latin typeface="Arial" panose="020B0604020202020204" pitchFamily="34" charset="0"/>
                          <a:cs typeface="Arial" panose="020B0604020202020204" pitchFamily="34" charset="0"/>
                        </a:rPr>
                        <a:t>Cost containment and increase shared resources with Head Office </a:t>
                      </a:r>
                    </a:p>
                  </a:txBody>
                  <a:tcPr marL="48409" marR="48409" marT="38118" marB="38118"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040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b="1" dirty="0">
                          <a:solidFill>
                            <a:schemeClr val="bg1"/>
                          </a:solidFill>
                          <a:latin typeface="Arial" panose="020B0604020202020204" pitchFamily="34" charset="0"/>
                          <a:cs typeface="Arial" panose="020B0604020202020204" pitchFamily="34" charset="0"/>
                        </a:rPr>
                        <a:t>State of </a:t>
                      </a:r>
                    </a:p>
                    <a:p>
                      <a:pPr algn="ctr"/>
                      <a:r>
                        <a:rPr lang="en-US" sz="1000" b="1" dirty="0">
                          <a:solidFill>
                            <a:schemeClr val="bg1"/>
                          </a:solidFill>
                          <a:latin typeface="Arial" panose="020B0604020202020204" pitchFamily="34" charset="0"/>
                          <a:cs typeface="Arial" panose="020B0604020202020204" pitchFamily="34" charset="0"/>
                        </a:rPr>
                        <a:t>Kuwait </a:t>
                      </a:r>
                    </a:p>
                  </a:txBody>
                  <a:tcPr marL="41888" marR="41888" marT="182880" marB="32983"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bg1"/>
                          </a:solidFill>
                          <a:latin typeface="Arial" panose="020B0604020202020204" pitchFamily="34" charset="0"/>
                          <a:ea typeface="+mn-ea"/>
                          <a:cs typeface="Arial" panose="020B0604020202020204" pitchFamily="34" charset="0"/>
                        </a:rPr>
                        <a:t>Bank Muscat Kuwait Branch</a:t>
                      </a:r>
                    </a:p>
                  </a:txBody>
                  <a:tcPr marL="48409" marR="48409" marT="38118" marB="381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BC646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nSpc>
                          <a:spcPct val="100000"/>
                        </a:lnSpc>
                        <a:spcBef>
                          <a:spcPts val="100"/>
                        </a:spcBef>
                        <a:spcAft>
                          <a:spcPts val="100"/>
                        </a:spcAft>
                        <a:buClr>
                          <a:srgbClr val="900000"/>
                        </a:buClr>
                        <a:buFont typeface="Wingdings" panose="05000000000000000000" pitchFamily="2" charset="2"/>
                        <a:buChar char="v"/>
                      </a:pPr>
                      <a:r>
                        <a:rPr lang="en-GB" sz="1000" baseline="0" dirty="0">
                          <a:solidFill>
                            <a:schemeClr val="tx1"/>
                          </a:solidFill>
                          <a:latin typeface="Arial" panose="020B0604020202020204" pitchFamily="34" charset="0"/>
                          <a:cs typeface="Arial" panose="020B0604020202020204" pitchFamily="34" charset="0"/>
                        </a:rPr>
                        <a:t>In June 2022, Bank Muscat disclosed it intends to gradually reduce the operations of its branch in Kuwait</a:t>
                      </a:r>
                    </a:p>
                    <a:p>
                      <a:pPr marL="171450" indent="-171450">
                        <a:lnSpc>
                          <a:spcPct val="100000"/>
                        </a:lnSpc>
                        <a:spcBef>
                          <a:spcPts val="100"/>
                        </a:spcBef>
                        <a:spcAft>
                          <a:spcPts val="100"/>
                        </a:spcAft>
                        <a:buClr>
                          <a:srgbClr val="900000"/>
                        </a:buClr>
                        <a:buFont typeface="Wingdings" panose="05000000000000000000" pitchFamily="2" charset="2"/>
                        <a:buChar char="v"/>
                      </a:pPr>
                      <a:r>
                        <a:rPr lang="en-GB" sz="1000" baseline="0" dirty="0">
                          <a:solidFill>
                            <a:schemeClr val="tx1"/>
                          </a:solidFill>
                          <a:latin typeface="Arial" panose="020B0604020202020204" pitchFamily="34" charset="0"/>
                          <a:cs typeface="Arial" panose="020B0604020202020204" pitchFamily="34" charset="0"/>
                        </a:rPr>
                        <a:t>Aiming for complete closure of the branch by 2025</a:t>
                      </a:r>
                    </a:p>
                    <a:p>
                      <a:pPr marL="171450" marR="0" lvl="0" indent="-171450" algn="l" defTabSz="914400" rtl="0" eaLnBrk="1" fontAlgn="auto" latinLnBrk="0" hangingPunct="1">
                        <a:lnSpc>
                          <a:spcPct val="100000"/>
                        </a:lnSpc>
                        <a:spcBef>
                          <a:spcPts val="100"/>
                        </a:spcBef>
                        <a:spcAft>
                          <a:spcPts val="100"/>
                        </a:spcAft>
                        <a:buClr>
                          <a:srgbClr val="900000"/>
                        </a:buClr>
                        <a:buSzTx/>
                        <a:buFont typeface="Wingdings" panose="05000000000000000000" pitchFamily="2" charset="2"/>
                        <a:buChar char="v"/>
                        <a:tabLst/>
                        <a:defRPr/>
                      </a:pPr>
                      <a:r>
                        <a:rPr lang="en-GB" sz="1000" baseline="0" dirty="0">
                          <a:solidFill>
                            <a:srgbClr val="000000"/>
                          </a:solidFill>
                          <a:latin typeface="Arial" panose="020B0604020202020204" pitchFamily="34" charset="0"/>
                          <a:cs typeface="Arial" panose="020B0604020202020204" pitchFamily="34" charset="0"/>
                        </a:rPr>
                        <a:t>The branch constitutes only about 0.5% of the Bank’s total assets</a:t>
                      </a:r>
                    </a:p>
                  </a:txBody>
                  <a:tcPr marL="48409" marR="48409" marT="38118" marB="3811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Slide Number Placeholder 8">
            <a:extLst>
              <a:ext uri="{FF2B5EF4-FFF2-40B4-BE49-F238E27FC236}">
                <a16:creationId xmlns:a16="http://schemas.microsoft.com/office/drawing/2014/main" id="{1F6502CF-E68C-4043-A624-B7EE4BFD2E5A}"/>
              </a:ext>
            </a:extLst>
          </p:cNvPr>
          <p:cNvSpPr>
            <a:spLocks noGrp="1"/>
          </p:cNvSpPr>
          <p:nvPr>
            <p:ph type="sldNum" sz="quarter" idx="12"/>
          </p:nvPr>
        </p:nvSpPr>
        <p:spPr>
          <a:xfrm>
            <a:off x="-539750" y="5864226"/>
            <a:ext cx="1193800" cy="110807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1D6A9-BDAC-49C0-AC14-0A2706A24BFE}"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srgbClr val="FFFFFF"/>
              </a:solidFill>
              <a:effectLst/>
              <a:uLnTx/>
              <a:uFillTx/>
              <a:latin typeface="+mn-lt"/>
              <a:ea typeface="+mn-ea"/>
              <a:cs typeface="+mn-cs"/>
            </a:endParaRPr>
          </a:p>
        </p:txBody>
      </p:sp>
      <p:pic>
        <p:nvPicPr>
          <p:cNvPr id="1028" name="Picture 4" descr="Flag of Saudi Arabia image and meaning Saudi Arabian flag - Country flags">
            <a:extLst>
              <a:ext uri="{FF2B5EF4-FFF2-40B4-BE49-F238E27FC236}">
                <a16:creationId xmlns:a16="http://schemas.microsoft.com/office/drawing/2014/main" id="{D3E0CB82-BE1F-494B-A910-A0CA743AAB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27" y="1636298"/>
            <a:ext cx="422215" cy="234060"/>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Flag of Kuwait - Wikipedia">
            <a:extLst>
              <a:ext uri="{FF2B5EF4-FFF2-40B4-BE49-F238E27FC236}">
                <a16:creationId xmlns:a16="http://schemas.microsoft.com/office/drawing/2014/main" id="{A033D1CA-A13B-4070-BEF8-120FB3752C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927" y="3311398"/>
            <a:ext cx="399416" cy="234060"/>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AC7BB0-475F-4EED-A1DE-160722FD4027}"/>
              </a:ext>
            </a:extLst>
          </p:cNvPr>
          <p:cNvSpPr txBox="1"/>
          <p:nvPr/>
        </p:nvSpPr>
        <p:spPr>
          <a:xfrm>
            <a:off x="524653" y="4787975"/>
            <a:ext cx="10353257" cy="707886"/>
          </a:xfrm>
          <a:prstGeom prst="rect">
            <a:avLst/>
          </a:prstGeom>
          <a:noFill/>
        </p:spPr>
        <p:txBody>
          <a:bodyPr wrap="square" rtlCol="0">
            <a:spAutoFit/>
          </a:bodyPr>
          <a:lstStyle/>
          <a:p>
            <a:pPr marL="171450" indent="-171450">
              <a:buFont typeface="Wingdings" panose="05000000000000000000" pitchFamily="2" charset="2"/>
              <a:buChar char="Ø"/>
            </a:pPr>
            <a:r>
              <a:rPr lang="en-US" sz="1000" dirty="0">
                <a:cs typeface="Arial" panose="020B0604020202020204" pitchFamily="34" charset="0"/>
              </a:rPr>
              <a:t>The bank has representative offices in UAE, Singapore and Iran to support corporate, trade and financial institutions businesses.</a:t>
            </a:r>
          </a:p>
          <a:p>
            <a:pPr marL="171450" indent="-171450">
              <a:buFont typeface="Wingdings" panose="05000000000000000000" pitchFamily="2" charset="2"/>
              <a:buChar char="Ø"/>
            </a:pPr>
            <a:endParaRPr lang="en-US" sz="1000" dirty="0">
              <a:cs typeface="Arial" panose="020B0604020202020204" pitchFamily="34" charset="0"/>
            </a:endParaRPr>
          </a:p>
          <a:p>
            <a:pPr marL="171450" indent="-171450">
              <a:buFont typeface="Wingdings" panose="05000000000000000000" pitchFamily="2" charset="2"/>
              <a:buChar char="Ø"/>
            </a:pPr>
            <a:r>
              <a:rPr lang="en-US" sz="1000" dirty="0">
                <a:cs typeface="Arial" panose="020B0604020202020204" pitchFamily="34" charset="0"/>
              </a:rPr>
              <a:t>In October 2022, Bank sold its remaining stake of 27.29% in SICO Capital KSA (previously Muscat Capital) and acquired an additional stake of 2.76% in SICO BSC (c), increasing bank’s shareholding in SICO BSCs to 13.14%. </a:t>
            </a:r>
          </a:p>
        </p:txBody>
      </p:sp>
    </p:spTree>
    <p:extLst>
      <p:ext uri="{BB962C8B-B14F-4D97-AF65-F5344CB8AC3E}">
        <p14:creationId xmlns:p14="http://schemas.microsoft.com/office/powerpoint/2010/main" val="120755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EE22185-C951-4AA2-9409-2ADBB30BF027}" type="slidenum">
              <a:rPr lang="en-US" smtClean="0">
                <a:latin typeface="+mn-lt"/>
              </a:rPr>
              <a:t>22</a:t>
            </a:fld>
            <a:endParaRPr lang="en-US">
              <a:latin typeface="+mn-lt"/>
            </a:endParaRPr>
          </a:p>
        </p:txBody>
      </p:sp>
      <p:sp>
        <p:nvSpPr>
          <p:cNvPr id="12" name="TextBox 11"/>
          <p:cNvSpPr txBox="1"/>
          <p:nvPr/>
        </p:nvSpPr>
        <p:spPr>
          <a:xfrm>
            <a:off x="2964711" y="2594096"/>
            <a:ext cx="6262577" cy="646331"/>
          </a:xfrm>
          <a:prstGeom prst="rect">
            <a:avLst/>
          </a:prstGeom>
          <a:noFill/>
        </p:spPr>
        <p:txBody>
          <a:bodyPr wrap="square" rtlCol="0">
            <a:spAutoFit/>
          </a:bodyPr>
          <a:lstStyle/>
          <a:p>
            <a:r>
              <a:rPr lang="en-US" sz="3600" dirty="0">
                <a:solidFill>
                  <a:schemeClr val="bg1">
                    <a:lumMod val="50000"/>
                  </a:schemeClr>
                </a:solidFill>
              </a:rPr>
              <a:t>IV. Financial Performance</a:t>
            </a:r>
          </a:p>
        </p:txBody>
      </p:sp>
    </p:spTree>
    <p:extLst>
      <p:ext uri="{BB962C8B-B14F-4D97-AF65-F5344CB8AC3E}">
        <p14:creationId xmlns:p14="http://schemas.microsoft.com/office/powerpoint/2010/main" val="2275654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22185-C951-4AA2-9409-2ADBB30BF027}"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srgbClr val="FFFFFF"/>
              </a:solidFill>
              <a:effectLst/>
              <a:uLnTx/>
              <a:uFillTx/>
              <a:latin typeface="+mn-lt"/>
              <a:ea typeface="+mn-ea"/>
              <a:cs typeface="+mn-cs"/>
            </a:endParaRPr>
          </a:p>
        </p:txBody>
      </p:sp>
      <p:sp>
        <p:nvSpPr>
          <p:cNvPr id="14" name="TextBox 13">
            <a:extLst>
              <a:ext uri="{FF2B5EF4-FFF2-40B4-BE49-F238E27FC236}">
                <a16:creationId xmlns:a16="http://schemas.microsoft.com/office/drawing/2014/main" id="{4E6FA154-A092-0146-90EC-7230D000C606}"/>
              </a:ext>
            </a:extLst>
          </p:cNvPr>
          <p:cNvSpPr txBox="1"/>
          <p:nvPr/>
        </p:nvSpPr>
        <p:spPr>
          <a:xfrm>
            <a:off x="246063" y="127383"/>
            <a:ext cx="88979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52F36"/>
                </a:solidFill>
                <a:effectLst/>
                <a:uLnTx/>
                <a:uFillTx/>
                <a:cs typeface="Arial" panose="020B0604020202020204" pitchFamily="34" charset="0"/>
              </a:rPr>
              <a:t>Financial Highlights – Q1-2023 </a:t>
            </a:r>
            <a:r>
              <a:rPr kumimoji="0" lang="en-US" sz="1200" b="0" i="0" u="none" strike="noStrike" kern="1200" cap="none" spc="0" normalizeH="0" baseline="0" noProof="0" dirty="0">
                <a:ln>
                  <a:noFill/>
                </a:ln>
                <a:solidFill>
                  <a:srgbClr val="E52F36"/>
                </a:solidFill>
                <a:effectLst/>
                <a:uLnTx/>
                <a:uFillTx/>
                <a:cs typeface="Arial" panose="020B0604020202020204" pitchFamily="34" charset="0"/>
              </a:rPr>
              <a:t>(YTD </a:t>
            </a:r>
            <a:r>
              <a:rPr lang="en-US" sz="1200" dirty="0">
                <a:solidFill>
                  <a:srgbClr val="E52F36"/>
                </a:solidFill>
                <a:cs typeface="Arial" panose="020B0604020202020204" pitchFamily="34" charset="0"/>
              </a:rPr>
              <a:t>Mar</a:t>
            </a:r>
            <a:r>
              <a:rPr kumimoji="0" lang="en-US" sz="1200" b="0" i="0" u="none" strike="noStrike" kern="1200" cap="none" spc="0" normalizeH="0" baseline="0" noProof="0" dirty="0">
                <a:ln>
                  <a:noFill/>
                </a:ln>
                <a:solidFill>
                  <a:srgbClr val="E52F36"/>
                </a:solidFill>
                <a:effectLst/>
                <a:uLnTx/>
                <a:uFillTx/>
                <a:cs typeface="Arial" panose="020B0604020202020204" pitchFamily="34" charset="0"/>
              </a:rPr>
              <a:t> 23)</a:t>
            </a:r>
          </a:p>
        </p:txBody>
      </p:sp>
      <p:graphicFrame>
        <p:nvGraphicFramePr>
          <p:cNvPr id="7" name="Diagram 6">
            <a:extLst>
              <a:ext uri="{FF2B5EF4-FFF2-40B4-BE49-F238E27FC236}">
                <a16:creationId xmlns:a16="http://schemas.microsoft.com/office/drawing/2014/main" id="{EE1656A6-3A72-4886-9E24-6513389DFF11}"/>
              </a:ext>
            </a:extLst>
          </p:cNvPr>
          <p:cNvGraphicFramePr/>
          <p:nvPr>
            <p:extLst>
              <p:ext uri="{D42A27DB-BD31-4B8C-83A1-F6EECF244321}">
                <p14:modId xmlns:p14="http://schemas.microsoft.com/office/powerpoint/2010/main" val="2382453446"/>
              </p:ext>
            </p:extLst>
          </p:nvPr>
        </p:nvGraphicFramePr>
        <p:xfrm>
          <a:off x="673101" y="914400"/>
          <a:ext cx="10265193" cy="5350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E92DF0D6-5F2E-426E-B553-39DFE44D7822}"/>
              </a:ext>
            </a:extLst>
          </p:cNvPr>
          <p:cNvPicPr>
            <a:picLocks noChangeAspect="1"/>
          </p:cNvPicPr>
          <p:nvPr/>
        </p:nvPicPr>
        <p:blipFill>
          <a:blip r:embed="rId8"/>
          <a:stretch>
            <a:fillRect/>
          </a:stretch>
        </p:blipFill>
        <p:spPr>
          <a:xfrm>
            <a:off x="110883" y="2999449"/>
            <a:ext cx="1340412" cy="1299656"/>
          </a:xfrm>
          <a:prstGeom prst="rect">
            <a:avLst/>
          </a:prstGeom>
        </p:spPr>
      </p:pic>
    </p:spTree>
    <p:extLst>
      <p:ext uri="{BB962C8B-B14F-4D97-AF65-F5344CB8AC3E}">
        <p14:creationId xmlns:p14="http://schemas.microsoft.com/office/powerpoint/2010/main" val="2011227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192024" y="6038468"/>
            <a:ext cx="865124" cy="714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1D6A9-BDAC-49C0-AC14-0A2706A24BFE}"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rgbClr val="FFFFFF"/>
              </a:solidFill>
              <a:effectLst/>
              <a:uLnTx/>
              <a:uFillTx/>
              <a:latin typeface="+mn-lt"/>
              <a:ea typeface="+mn-ea"/>
              <a:cs typeface="+mn-cs"/>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342900" y="216812"/>
            <a:ext cx="83528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52F36"/>
                </a:solidFill>
                <a:effectLst/>
                <a:uLnTx/>
                <a:uFillTx/>
                <a:ea typeface="Tahoma" panose="020B0604030504040204" pitchFamily="34" charset="0"/>
                <a:cs typeface="Arial" panose="020B0604020202020204" pitchFamily="34" charset="0"/>
              </a:rPr>
              <a:t>Operating Performance &amp; Profitability</a:t>
            </a:r>
          </a:p>
        </p:txBody>
      </p:sp>
      <p:graphicFrame>
        <p:nvGraphicFramePr>
          <p:cNvPr id="12" name="Table 11"/>
          <p:cNvGraphicFramePr>
            <a:graphicFrameLocks noGrp="1"/>
          </p:cNvGraphicFramePr>
          <p:nvPr>
            <p:extLst>
              <p:ext uri="{D42A27DB-BD31-4B8C-83A1-F6EECF244321}">
                <p14:modId xmlns:p14="http://schemas.microsoft.com/office/powerpoint/2010/main" val="2606987541"/>
              </p:ext>
            </p:extLst>
          </p:nvPr>
        </p:nvGraphicFramePr>
        <p:xfrm>
          <a:off x="363093" y="1264957"/>
          <a:ext cx="4936001" cy="2354009"/>
        </p:xfrm>
        <a:graphic>
          <a:graphicData uri="http://schemas.openxmlformats.org/drawingml/2006/table">
            <a:tbl>
              <a:tblPr firstRow="1" bandRow="1"/>
              <a:tblGrid>
                <a:gridCol w="4936001">
                  <a:extLst>
                    <a:ext uri="{9D8B030D-6E8A-4147-A177-3AD203B41FA5}">
                      <a16:colId xmlns:a16="http://schemas.microsoft.com/office/drawing/2014/main" val="20000"/>
                    </a:ext>
                  </a:extLst>
                </a:gridCol>
              </a:tblGrid>
              <a:tr h="21545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28600" indent="-228600" fontAlgn="auto">
                        <a:lnSpc>
                          <a:spcPct val="150000"/>
                        </a:lnSpc>
                        <a:spcBef>
                          <a:spcPts val="0"/>
                        </a:spcBef>
                        <a:spcAft>
                          <a:spcPts val="0"/>
                        </a:spcAft>
                        <a:buClr>
                          <a:srgbClr val="900000"/>
                        </a:buClr>
                        <a:buFont typeface="Arial" panose="020B0604020202020204" pitchFamily="34" charset="0"/>
                        <a:buChar char="»"/>
                        <a:defRPr/>
                      </a:pPr>
                      <a:r>
                        <a:rPr lang="en-GB" sz="1000" dirty="0">
                          <a:solidFill>
                            <a:srgbClr val="000000"/>
                          </a:solidFill>
                          <a:latin typeface="+mn-lt"/>
                          <a:cs typeface="Arial" panose="020B0604020202020204" pitchFamily="34" charset="0"/>
                        </a:rPr>
                        <a:t>Resilient operating performance</a:t>
                      </a:r>
                    </a:p>
                    <a:p>
                      <a:pPr lvl="1" indent="-228600" fontAlgn="auto">
                        <a:lnSpc>
                          <a:spcPct val="150000"/>
                        </a:lnSpc>
                        <a:spcBef>
                          <a:spcPts val="0"/>
                        </a:spcBef>
                        <a:spcAft>
                          <a:spcPts val="0"/>
                        </a:spcAft>
                        <a:buClr>
                          <a:srgbClr val="900000"/>
                        </a:buClr>
                        <a:buFont typeface="Wingdings" panose="05000000000000000000" pitchFamily="2" charset="2"/>
                        <a:buChar char="§"/>
                        <a:defRPr/>
                      </a:pPr>
                      <a:r>
                        <a:rPr lang="en-GB" sz="1000" dirty="0">
                          <a:solidFill>
                            <a:schemeClr val="tx1"/>
                          </a:solidFill>
                          <a:latin typeface="+mn-lt"/>
                          <a:cs typeface="Arial" panose="020B0604020202020204" pitchFamily="34" charset="0"/>
                        </a:rPr>
                        <a:t>Stable top line income growth over the years</a:t>
                      </a:r>
                    </a:p>
                    <a:p>
                      <a:pPr marL="228600" indent="-228600" fontAlgn="auto">
                        <a:lnSpc>
                          <a:spcPct val="150000"/>
                        </a:lnSpc>
                        <a:spcBef>
                          <a:spcPts val="0"/>
                        </a:spcBef>
                        <a:spcAft>
                          <a:spcPts val="0"/>
                        </a:spcAft>
                        <a:buClr>
                          <a:srgbClr val="900000"/>
                        </a:buClr>
                        <a:buFont typeface="Arial" panose="020B0604020202020204" pitchFamily="34" charset="0"/>
                        <a:buChar char="»"/>
                        <a:defRPr/>
                      </a:pPr>
                      <a:r>
                        <a:rPr lang="en-US" sz="1000" dirty="0">
                          <a:solidFill>
                            <a:srgbClr val="000000"/>
                          </a:solidFill>
                          <a:latin typeface="+mn-lt"/>
                          <a:cs typeface="Arial" panose="020B0604020202020204" pitchFamily="34" charset="0"/>
                        </a:rPr>
                        <a:t>Stable cost to income ratio</a:t>
                      </a:r>
                      <a:r>
                        <a:rPr lang="en-US" sz="1000" baseline="0" dirty="0">
                          <a:solidFill>
                            <a:srgbClr val="000000"/>
                          </a:solidFill>
                          <a:latin typeface="+mn-lt"/>
                          <a:cs typeface="Arial" panose="020B0604020202020204" pitchFamily="34" charset="0"/>
                        </a:rPr>
                        <a:t> with marginal growth in costs: </a:t>
                      </a:r>
                    </a:p>
                    <a:p>
                      <a:pPr marL="457200" lvl="1" indent="-228600" algn="l" defTabSz="914400" rtl="0" eaLnBrk="1" fontAlgn="auto" latinLnBrk="0" hangingPunct="1">
                        <a:lnSpc>
                          <a:spcPct val="150000"/>
                        </a:lnSpc>
                        <a:spcBef>
                          <a:spcPts val="0"/>
                        </a:spcBef>
                        <a:spcAft>
                          <a:spcPts val="0"/>
                        </a:spcAft>
                        <a:buClr>
                          <a:srgbClr val="900000"/>
                        </a:buClr>
                        <a:buFont typeface="Wingdings" panose="05000000000000000000" pitchFamily="2" charset="2"/>
                        <a:buChar char="§"/>
                        <a:defRPr/>
                      </a:pPr>
                      <a:r>
                        <a:rPr lang="en-US" sz="1000" kern="1200" dirty="0">
                          <a:solidFill>
                            <a:schemeClr val="tx1"/>
                          </a:solidFill>
                          <a:latin typeface="+mn-lt"/>
                          <a:ea typeface="+mn-ea"/>
                          <a:cs typeface="Arial" panose="020B0604020202020204" pitchFamily="34" charset="0"/>
                        </a:rPr>
                        <a:t>Solid profitability</a:t>
                      </a:r>
                    </a:p>
                    <a:p>
                      <a:pPr marL="457200" lvl="1" indent="-228600" algn="l" defTabSz="914400" rtl="0" eaLnBrk="1" fontAlgn="auto" latinLnBrk="0" hangingPunct="1">
                        <a:lnSpc>
                          <a:spcPct val="150000"/>
                        </a:lnSpc>
                        <a:spcBef>
                          <a:spcPts val="0"/>
                        </a:spcBef>
                        <a:spcAft>
                          <a:spcPts val="0"/>
                        </a:spcAft>
                        <a:buClr>
                          <a:srgbClr val="900000"/>
                        </a:buClr>
                        <a:buFont typeface="Wingdings" panose="05000000000000000000" pitchFamily="2" charset="2"/>
                        <a:buChar char="§"/>
                        <a:defRPr/>
                      </a:pPr>
                      <a:r>
                        <a:rPr lang="en-US" sz="1000" kern="1200" dirty="0">
                          <a:solidFill>
                            <a:schemeClr val="tx1"/>
                          </a:solidFill>
                          <a:latin typeface="+mn-lt"/>
                          <a:ea typeface="+mn-ea"/>
                          <a:cs typeface="Arial" panose="020B0604020202020204" pitchFamily="34" charset="0"/>
                        </a:rPr>
                        <a:t>Stable Return on Assets </a:t>
                      </a:r>
                      <a:endParaRPr lang="en-GB" sz="1000" dirty="0">
                        <a:solidFill>
                          <a:srgbClr val="000000"/>
                        </a:solidFill>
                        <a:latin typeface="+mn-lt"/>
                        <a:cs typeface="Arial" panose="020B0604020202020204" pitchFamily="34" charset="0"/>
                      </a:endParaRPr>
                    </a:p>
                    <a:p>
                      <a:pPr marL="228600" indent="-228600" algn="l" defTabSz="914400" rtl="0" eaLnBrk="1" fontAlgn="auto" latinLnBrk="0" hangingPunct="1">
                        <a:lnSpc>
                          <a:spcPct val="150000"/>
                        </a:lnSpc>
                        <a:spcBef>
                          <a:spcPts val="0"/>
                        </a:spcBef>
                        <a:spcAft>
                          <a:spcPts val="0"/>
                        </a:spcAft>
                        <a:buClr>
                          <a:srgbClr val="900000"/>
                        </a:buClr>
                        <a:buFont typeface="Arial" panose="020B0604020202020204" pitchFamily="34" charset="0"/>
                        <a:buChar char="»"/>
                        <a:defRPr/>
                      </a:pPr>
                      <a:r>
                        <a:rPr lang="en-GB" sz="1000" kern="1200" dirty="0">
                          <a:solidFill>
                            <a:srgbClr val="000000"/>
                          </a:solidFill>
                          <a:latin typeface="+mn-lt"/>
                          <a:ea typeface="+mn-ea"/>
                          <a:cs typeface="Arial" panose="020B0604020202020204" pitchFamily="34" charset="0"/>
                        </a:rPr>
                        <a:t>Strong core revenue generation with net interest income and commission &amp; fees over 93% of total operating income </a:t>
                      </a:r>
                    </a:p>
                    <a:p>
                      <a:pPr lvl="1" indent="-228600" fontAlgn="auto">
                        <a:lnSpc>
                          <a:spcPct val="150000"/>
                        </a:lnSpc>
                        <a:spcBef>
                          <a:spcPts val="0"/>
                        </a:spcBef>
                        <a:spcAft>
                          <a:spcPts val="0"/>
                        </a:spcAft>
                        <a:buClr>
                          <a:srgbClr val="900000"/>
                        </a:buClr>
                        <a:buFont typeface="Wingdings" panose="05000000000000000000" pitchFamily="2" charset="2"/>
                        <a:buChar char="§"/>
                        <a:defRPr/>
                      </a:pPr>
                      <a:r>
                        <a:rPr lang="en-GB" sz="1000" dirty="0">
                          <a:solidFill>
                            <a:srgbClr val="000000"/>
                          </a:solidFill>
                          <a:latin typeface="+mn-lt"/>
                          <a:cs typeface="Arial" panose="020B0604020202020204" pitchFamily="34" charset="0"/>
                        </a:rPr>
                        <a:t>Increasing focus on top line commission &amp; fee income generation </a:t>
                      </a:r>
                    </a:p>
                    <a:p>
                      <a:pPr marL="171450" lvl="0" indent="-171450" fontAlgn="auto">
                        <a:lnSpc>
                          <a:spcPct val="150000"/>
                        </a:lnSpc>
                        <a:spcBef>
                          <a:spcPts val="0"/>
                        </a:spcBef>
                        <a:spcAft>
                          <a:spcPts val="0"/>
                        </a:spcAft>
                        <a:buClr>
                          <a:srgbClr val="900000"/>
                        </a:buClr>
                        <a:buFont typeface="Arial" panose="020B0604020202020204" pitchFamily="34" charset="0"/>
                        <a:buChar char="»"/>
                        <a:defRPr/>
                      </a:pPr>
                      <a:r>
                        <a:rPr lang="en-GB" sz="1000" dirty="0">
                          <a:solidFill>
                            <a:schemeClr val="accent2"/>
                          </a:solidFill>
                          <a:latin typeface="+mn-lt"/>
                          <a:cs typeface="Arial" panose="020B0604020202020204" pitchFamily="34" charset="0"/>
                        </a:rPr>
                        <a:t> </a:t>
                      </a:r>
                      <a:r>
                        <a:rPr lang="en-GB" sz="1000" dirty="0">
                          <a:solidFill>
                            <a:schemeClr val="tx1"/>
                          </a:solidFill>
                          <a:latin typeface="+mn-lt"/>
                          <a:cs typeface="Arial" panose="020B0604020202020204" pitchFamily="34" charset="0"/>
                        </a:rPr>
                        <a:t>Stable</a:t>
                      </a:r>
                      <a:r>
                        <a:rPr lang="en-GB" sz="1000" baseline="0" dirty="0">
                          <a:solidFill>
                            <a:schemeClr val="tx1"/>
                          </a:solidFill>
                          <a:latin typeface="+mn-lt"/>
                          <a:cs typeface="Arial" panose="020B0604020202020204" pitchFamily="34" charset="0"/>
                        </a:rPr>
                        <a:t> Net Interest Margin over the last few years</a:t>
                      </a:r>
                    </a:p>
                    <a:p>
                      <a:pPr marL="171450" lvl="0" indent="-171450" fontAlgn="auto">
                        <a:lnSpc>
                          <a:spcPct val="150000"/>
                        </a:lnSpc>
                        <a:spcBef>
                          <a:spcPts val="0"/>
                        </a:spcBef>
                        <a:spcAft>
                          <a:spcPts val="0"/>
                        </a:spcAft>
                        <a:buClr>
                          <a:srgbClr val="900000"/>
                        </a:buClr>
                        <a:buFont typeface="Arial" panose="020B0604020202020204" pitchFamily="34" charset="0"/>
                        <a:buChar char="»"/>
                        <a:defRPr/>
                      </a:pPr>
                      <a:r>
                        <a:rPr lang="en-GB" sz="1000" baseline="0" dirty="0">
                          <a:solidFill>
                            <a:schemeClr val="tx1"/>
                          </a:solidFill>
                          <a:latin typeface="+mn-lt"/>
                          <a:cs typeface="Arial" panose="020B0604020202020204" pitchFamily="34" charset="0"/>
                        </a:rPr>
                        <a:t>In Q1-23, commission &amp; other income forms 26% of bank’s operating income</a:t>
                      </a:r>
                      <a:endParaRPr lang="en-GB" sz="1000" dirty="0">
                        <a:solidFill>
                          <a:schemeClr val="tx1"/>
                        </a:solidFill>
                        <a:latin typeface="+mn-lt"/>
                        <a:cs typeface="Arial" panose="020B0604020202020204" pitchFamily="34" charset="0"/>
                      </a:endParaRPr>
                    </a:p>
                  </a:txBody>
                  <a:tcPr marL="99060" marR="99060" marT="49530" marB="49530">
                    <a:lnL w="12700" cmpd="sng">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3C38E6BC-CA48-438C-AD3E-0A5DAE053FA7}"/>
              </a:ext>
            </a:extLst>
          </p:cNvPr>
          <p:cNvSpPr/>
          <p:nvPr/>
        </p:nvSpPr>
        <p:spPr>
          <a:xfrm>
            <a:off x="673100" y="6545825"/>
            <a:ext cx="9547225" cy="29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rPr>
              <a:t>Source: </a:t>
            </a:r>
            <a:r>
              <a:rPr lang="en-US" sz="700" dirty="0">
                <a:solidFill>
                  <a:srgbClr val="000000">
                    <a:lumMod val="95000"/>
                    <a:lumOff val="5000"/>
                  </a:srgbClr>
                </a:solidFill>
                <a:cs typeface="Arial" panose="020B0604020202020204" pitchFamily="34" charset="0"/>
              </a:rPr>
              <a:t>Bank Muscat unaudited financial statements as of Mar 2023</a:t>
            </a:r>
            <a:endPar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endParaRPr>
          </a:p>
        </p:txBody>
      </p:sp>
      <p:sp>
        <p:nvSpPr>
          <p:cNvPr id="29" name="TextBox 32">
            <a:extLst>
              <a:ext uri="{FF2B5EF4-FFF2-40B4-BE49-F238E27FC236}">
                <a16:creationId xmlns:a16="http://schemas.microsoft.com/office/drawing/2014/main" id="{7D48115D-2EAD-42B1-87C3-C75750EC17C7}"/>
              </a:ext>
            </a:extLst>
          </p:cNvPr>
          <p:cNvSpPr txBox="1">
            <a:spLocks noChangeArrowheads="1"/>
          </p:cNvSpPr>
          <p:nvPr/>
        </p:nvSpPr>
        <p:spPr bwMode="gray">
          <a:xfrm>
            <a:off x="5648963" y="4026305"/>
            <a:ext cx="458780" cy="200055"/>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000000"/>
                </a:solidFill>
                <a:effectLst/>
                <a:uLnTx/>
                <a:uFillTx/>
                <a:ea typeface="+mn-ea"/>
                <a:cs typeface="Arial" panose="020B0604020202020204" pitchFamily="34" charset="0"/>
              </a:rPr>
              <a:t>RO mn</a:t>
            </a:r>
          </a:p>
        </p:txBody>
      </p:sp>
      <p:sp>
        <p:nvSpPr>
          <p:cNvPr id="30" name="TextBox 32">
            <a:extLst>
              <a:ext uri="{FF2B5EF4-FFF2-40B4-BE49-F238E27FC236}">
                <a16:creationId xmlns:a16="http://schemas.microsoft.com/office/drawing/2014/main" id="{7D48115D-2EAD-42B1-87C3-C75750EC17C7}"/>
              </a:ext>
            </a:extLst>
          </p:cNvPr>
          <p:cNvSpPr txBox="1">
            <a:spLocks noChangeArrowheads="1"/>
          </p:cNvSpPr>
          <p:nvPr/>
        </p:nvSpPr>
        <p:spPr bwMode="gray">
          <a:xfrm>
            <a:off x="375246" y="3977452"/>
            <a:ext cx="458780" cy="200055"/>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000000"/>
                </a:solidFill>
                <a:effectLst/>
                <a:uLnTx/>
                <a:uFillTx/>
                <a:ea typeface="+mn-ea"/>
                <a:cs typeface="Arial" panose="020B0604020202020204" pitchFamily="34" charset="0"/>
              </a:rPr>
              <a:t>RO mn</a:t>
            </a:r>
          </a:p>
        </p:txBody>
      </p:sp>
      <p:sp>
        <p:nvSpPr>
          <p:cNvPr id="17" name="TextBox 16">
            <a:extLst>
              <a:ext uri="{FF2B5EF4-FFF2-40B4-BE49-F238E27FC236}">
                <a16:creationId xmlns:a16="http://schemas.microsoft.com/office/drawing/2014/main" id="{E839E380-ACDD-4E28-A1BD-D53774B05986}"/>
              </a:ext>
            </a:extLst>
          </p:cNvPr>
          <p:cNvSpPr txBox="1"/>
          <p:nvPr/>
        </p:nvSpPr>
        <p:spPr bwMode="gray">
          <a:xfrm>
            <a:off x="342899" y="1012818"/>
            <a:ext cx="4936001"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Overview </a:t>
            </a:r>
          </a:p>
        </p:txBody>
      </p:sp>
      <p:sp>
        <p:nvSpPr>
          <p:cNvPr id="18" name="TextBox 17">
            <a:extLst>
              <a:ext uri="{FF2B5EF4-FFF2-40B4-BE49-F238E27FC236}">
                <a16:creationId xmlns:a16="http://schemas.microsoft.com/office/drawing/2014/main" id="{5B8DB34F-4C97-40E2-8147-611330AA4E68}"/>
              </a:ext>
            </a:extLst>
          </p:cNvPr>
          <p:cNvSpPr txBox="1"/>
          <p:nvPr/>
        </p:nvSpPr>
        <p:spPr bwMode="gray">
          <a:xfrm>
            <a:off x="5648963" y="1012818"/>
            <a:ext cx="4936001"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defRPr/>
            </a:pPr>
            <a:r>
              <a:rPr lang="en-US" sz="1400" dirty="0">
                <a:solidFill>
                  <a:srgbClr val="FFFFFF"/>
                </a:solidFill>
                <a:cs typeface="Arial" panose="020B0604020202020204" pitchFamily="34" charset="0"/>
              </a:rPr>
              <a:t>Net Interest Spread </a:t>
            </a:r>
          </a:p>
        </p:txBody>
      </p:sp>
      <p:sp>
        <p:nvSpPr>
          <p:cNvPr id="21" name="TextBox 20">
            <a:extLst>
              <a:ext uri="{FF2B5EF4-FFF2-40B4-BE49-F238E27FC236}">
                <a16:creationId xmlns:a16="http://schemas.microsoft.com/office/drawing/2014/main" id="{06E76A5C-4C4F-4865-B28B-FC41C9EA8CB5}"/>
              </a:ext>
            </a:extLst>
          </p:cNvPr>
          <p:cNvSpPr txBox="1"/>
          <p:nvPr/>
        </p:nvSpPr>
        <p:spPr bwMode="gray">
          <a:xfrm>
            <a:off x="342898" y="3677622"/>
            <a:ext cx="4936001"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defRPr/>
            </a:pPr>
            <a:r>
              <a:rPr lang="en-US" sz="1400" dirty="0">
                <a:solidFill>
                  <a:srgbClr val="FFFFFF"/>
                </a:solidFill>
                <a:cs typeface="Arial" panose="020B0604020202020204" pitchFamily="34" charset="0"/>
              </a:rPr>
              <a:t>Operating Income &amp; Cost to Income </a:t>
            </a:r>
          </a:p>
        </p:txBody>
      </p:sp>
      <p:sp>
        <p:nvSpPr>
          <p:cNvPr id="22" name="TextBox 21">
            <a:extLst>
              <a:ext uri="{FF2B5EF4-FFF2-40B4-BE49-F238E27FC236}">
                <a16:creationId xmlns:a16="http://schemas.microsoft.com/office/drawing/2014/main" id="{1FE1A647-1129-4EA0-BB32-FA41BE1857AC}"/>
              </a:ext>
            </a:extLst>
          </p:cNvPr>
          <p:cNvSpPr txBox="1"/>
          <p:nvPr/>
        </p:nvSpPr>
        <p:spPr bwMode="gray">
          <a:xfrm>
            <a:off x="5648962" y="3677622"/>
            <a:ext cx="4936001"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Profitability</a:t>
            </a:r>
          </a:p>
        </p:txBody>
      </p:sp>
      <p:pic>
        <p:nvPicPr>
          <p:cNvPr id="6" name="Picture 5">
            <a:extLst>
              <a:ext uri="{FF2B5EF4-FFF2-40B4-BE49-F238E27FC236}">
                <a16:creationId xmlns:a16="http://schemas.microsoft.com/office/drawing/2014/main" id="{7B04749C-141B-418A-BED7-CBD2070DA42B}"/>
              </a:ext>
            </a:extLst>
          </p:cNvPr>
          <p:cNvPicPr>
            <a:picLocks noChangeAspect="1"/>
          </p:cNvPicPr>
          <p:nvPr/>
        </p:nvPicPr>
        <p:blipFill>
          <a:blip r:embed="rId3"/>
          <a:stretch>
            <a:fillRect/>
          </a:stretch>
        </p:blipFill>
        <p:spPr>
          <a:xfrm>
            <a:off x="5778187" y="1312295"/>
            <a:ext cx="4641551" cy="2354009"/>
          </a:xfrm>
          <a:prstGeom prst="rect">
            <a:avLst/>
          </a:prstGeom>
        </p:spPr>
      </p:pic>
      <p:pic>
        <p:nvPicPr>
          <p:cNvPr id="8" name="Picture 7">
            <a:extLst>
              <a:ext uri="{FF2B5EF4-FFF2-40B4-BE49-F238E27FC236}">
                <a16:creationId xmlns:a16="http://schemas.microsoft.com/office/drawing/2014/main" id="{BEE9EDE5-720F-4608-8628-0947693D444B}"/>
              </a:ext>
            </a:extLst>
          </p:cNvPr>
          <p:cNvPicPr>
            <a:picLocks noChangeAspect="1"/>
          </p:cNvPicPr>
          <p:nvPr/>
        </p:nvPicPr>
        <p:blipFill>
          <a:blip r:embed="rId4"/>
          <a:stretch>
            <a:fillRect/>
          </a:stretch>
        </p:blipFill>
        <p:spPr>
          <a:xfrm>
            <a:off x="0" y="4249212"/>
            <a:ext cx="5220930" cy="2357361"/>
          </a:xfrm>
          <a:prstGeom prst="rect">
            <a:avLst/>
          </a:prstGeom>
        </p:spPr>
      </p:pic>
      <p:pic>
        <p:nvPicPr>
          <p:cNvPr id="13" name="Picture 12">
            <a:extLst>
              <a:ext uri="{FF2B5EF4-FFF2-40B4-BE49-F238E27FC236}">
                <a16:creationId xmlns:a16="http://schemas.microsoft.com/office/drawing/2014/main" id="{EB8EDC78-A957-4CB9-8502-4EAC81BD3F79}"/>
              </a:ext>
            </a:extLst>
          </p:cNvPr>
          <p:cNvPicPr>
            <a:picLocks noChangeAspect="1"/>
          </p:cNvPicPr>
          <p:nvPr/>
        </p:nvPicPr>
        <p:blipFill>
          <a:blip r:embed="rId5"/>
          <a:stretch>
            <a:fillRect/>
          </a:stretch>
        </p:blipFill>
        <p:spPr>
          <a:xfrm>
            <a:off x="5648962" y="4026305"/>
            <a:ext cx="5144493" cy="2632573"/>
          </a:xfrm>
          <a:prstGeom prst="rect">
            <a:avLst/>
          </a:prstGeom>
        </p:spPr>
      </p:pic>
    </p:spTree>
    <p:extLst>
      <p:ext uri="{BB962C8B-B14F-4D97-AF65-F5344CB8AC3E}">
        <p14:creationId xmlns:p14="http://schemas.microsoft.com/office/powerpoint/2010/main" val="344255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1D6A9-BDAC-49C0-AC14-0A2706A24BFE}"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srgbClr val="FFFFFF"/>
              </a:solidFill>
              <a:effectLst/>
              <a:uLnTx/>
              <a:uFillTx/>
              <a:latin typeface="+mn-lt"/>
              <a:ea typeface="+mn-ea"/>
              <a:cs typeface="+mn-cs"/>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291449" y="53242"/>
            <a:ext cx="72161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52F36"/>
                </a:solidFill>
                <a:effectLst/>
                <a:uLnTx/>
                <a:uFillTx/>
                <a:ea typeface="Tahoma" panose="020B0604030504040204" pitchFamily="34" charset="0"/>
                <a:cs typeface="Arial" panose="020B0604020202020204" pitchFamily="34" charset="0"/>
              </a:rPr>
              <a:t>Asset Quality</a:t>
            </a:r>
          </a:p>
        </p:txBody>
      </p:sp>
      <p:graphicFrame>
        <p:nvGraphicFramePr>
          <p:cNvPr id="11" name="Table 10"/>
          <p:cNvGraphicFramePr>
            <a:graphicFrameLocks noGrp="1"/>
          </p:cNvGraphicFramePr>
          <p:nvPr>
            <p:extLst>
              <p:ext uri="{D42A27DB-BD31-4B8C-83A1-F6EECF244321}">
                <p14:modId xmlns:p14="http://schemas.microsoft.com/office/powerpoint/2010/main" val="2277662161"/>
              </p:ext>
            </p:extLst>
          </p:nvPr>
        </p:nvGraphicFramePr>
        <p:xfrm>
          <a:off x="306450" y="1128503"/>
          <a:ext cx="4905997" cy="2376170"/>
        </p:xfrm>
        <a:graphic>
          <a:graphicData uri="http://schemas.openxmlformats.org/drawingml/2006/table">
            <a:tbl>
              <a:tblPr firstRow="1" bandRow="1"/>
              <a:tblGrid>
                <a:gridCol w="4905997">
                  <a:extLst>
                    <a:ext uri="{9D8B030D-6E8A-4147-A177-3AD203B41FA5}">
                      <a16:colId xmlns:a16="http://schemas.microsoft.com/office/drawing/2014/main" val="20000"/>
                    </a:ext>
                  </a:extLst>
                </a:gridCol>
              </a:tblGrid>
              <a:tr h="21556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28600" indent="-228600" fontAlgn="auto">
                        <a:spcBef>
                          <a:spcPts val="400"/>
                        </a:spcBef>
                        <a:spcAft>
                          <a:spcPts val="400"/>
                        </a:spcAft>
                        <a:buClr>
                          <a:srgbClr val="900000"/>
                        </a:buClr>
                        <a:buFont typeface="Arial" panose="020B0604020202020204" pitchFamily="34" charset="0"/>
                        <a:buChar char="»"/>
                        <a:defRPr/>
                      </a:pPr>
                      <a:r>
                        <a:rPr lang="en-GB" sz="1000" kern="1200" dirty="0">
                          <a:solidFill>
                            <a:srgbClr val="000000"/>
                          </a:solidFill>
                          <a:latin typeface="+mn-lt"/>
                          <a:ea typeface="+mn-ea"/>
                          <a:cs typeface="Arial" panose="020B0604020202020204" pitchFamily="34" charset="0"/>
                        </a:rPr>
                        <a:t>Stable loan book growth </a:t>
                      </a:r>
                    </a:p>
                    <a:p>
                      <a:pPr lvl="1" indent="-228600" fontAlgn="auto">
                        <a:lnSpc>
                          <a:spcPct val="100000"/>
                        </a:lnSpc>
                        <a:spcBef>
                          <a:spcPts val="400"/>
                        </a:spcBef>
                        <a:spcAft>
                          <a:spcPts val="400"/>
                        </a:spcAft>
                        <a:buClr>
                          <a:srgbClr val="900000"/>
                        </a:buClr>
                        <a:buFont typeface="Wingdings" panose="05000000000000000000" pitchFamily="2" charset="2"/>
                        <a:buChar char="§"/>
                        <a:defRPr/>
                      </a:pPr>
                      <a:r>
                        <a:rPr lang="en-GB" sz="1000" kern="1200" dirty="0">
                          <a:solidFill>
                            <a:srgbClr val="000000"/>
                          </a:solidFill>
                          <a:latin typeface="+mn-lt"/>
                          <a:ea typeface="+mn-ea"/>
                          <a:cs typeface="Arial" panose="020B0604020202020204" pitchFamily="34" charset="0"/>
                        </a:rPr>
                        <a:t>Conservative lending approach </a:t>
                      </a:r>
                    </a:p>
                    <a:p>
                      <a:pPr lvl="1" indent="-228600" fontAlgn="auto">
                        <a:lnSpc>
                          <a:spcPct val="100000"/>
                        </a:lnSpc>
                        <a:spcBef>
                          <a:spcPts val="400"/>
                        </a:spcBef>
                        <a:spcAft>
                          <a:spcPts val="400"/>
                        </a:spcAft>
                        <a:buClr>
                          <a:srgbClr val="900000"/>
                        </a:buClr>
                        <a:buFont typeface="Wingdings" panose="05000000000000000000" pitchFamily="2" charset="2"/>
                        <a:buChar char="§"/>
                        <a:defRPr/>
                      </a:pPr>
                      <a:r>
                        <a:rPr lang="en-GB" sz="1000" kern="1200" dirty="0">
                          <a:solidFill>
                            <a:srgbClr val="000000"/>
                          </a:solidFill>
                          <a:latin typeface="+mn-lt"/>
                          <a:ea typeface="+mn-ea"/>
                          <a:cs typeface="Arial" panose="020B0604020202020204" pitchFamily="34" charset="0"/>
                        </a:rPr>
                        <a:t>Focus on high quality assets with access to top tier borrowers </a:t>
                      </a:r>
                    </a:p>
                    <a:p>
                      <a:pPr marL="228600" indent="-228600" fontAlgn="auto">
                        <a:lnSpc>
                          <a:spcPct val="150000"/>
                        </a:lnSpc>
                        <a:spcBef>
                          <a:spcPts val="400"/>
                        </a:spcBef>
                        <a:spcAft>
                          <a:spcPts val="400"/>
                        </a:spcAft>
                        <a:buClr>
                          <a:srgbClr val="900000"/>
                        </a:buClr>
                        <a:buFont typeface="Arial" panose="020B0604020202020204" pitchFamily="34" charset="0"/>
                        <a:buChar char="»"/>
                        <a:defRPr/>
                      </a:pPr>
                      <a:r>
                        <a:rPr lang="en-GB" sz="1000" kern="1200" dirty="0">
                          <a:solidFill>
                            <a:srgbClr val="000000"/>
                          </a:solidFill>
                          <a:latin typeface="+mn-lt"/>
                          <a:ea typeface="+mn-ea"/>
                          <a:cs typeface="Arial" panose="020B0604020202020204" pitchFamily="34" charset="0"/>
                        </a:rPr>
                        <a:t>Strong project finance capabilities </a:t>
                      </a:r>
                    </a:p>
                    <a:p>
                      <a:pPr marL="228600" indent="-228600" fontAlgn="auto">
                        <a:lnSpc>
                          <a:spcPct val="150000"/>
                        </a:lnSpc>
                        <a:spcBef>
                          <a:spcPts val="400"/>
                        </a:spcBef>
                        <a:spcAft>
                          <a:spcPts val="400"/>
                        </a:spcAft>
                        <a:buClr>
                          <a:srgbClr val="900000"/>
                        </a:buClr>
                        <a:buFont typeface="Arial" panose="020B0604020202020204" pitchFamily="34" charset="0"/>
                        <a:buChar char="»"/>
                        <a:defRPr/>
                      </a:pPr>
                      <a:r>
                        <a:rPr lang="en-GB" sz="1000" kern="1200" dirty="0">
                          <a:solidFill>
                            <a:srgbClr val="000000"/>
                          </a:solidFill>
                          <a:latin typeface="+mn-lt"/>
                          <a:ea typeface="+mn-ea"/>
                          <a:cs typeface="Arial" panose="020B0604020202020204" pitchFamily="34" charset="0"/>
                        </a:rPr>
                        <a:t>As at</a:t>
                      </a:r>
                      <a:r>
                        <a:rPr lang="en-GB" sz="1000" kern="1200" baseline="0" dirty="0">
                          <a:solidFill>
                            <a:srgbClr val="000000"/>
                          </a:solidFill>
                          <a:latin typeface="+mn-lt"/>
                          <a:ea typeface="+mn-ea"/>
                          <a:cs typeface="Arial" panose="020B0604020202020204" pitchFamily="34" charset="0"/>
                        </a:rPr>
                        <a:t> Mar-23, </a:t>
                      </a:r>
                      <a:r>
                        <a:rPr lang="en-GB" sz="1000" kern="1200" dirty="0">
                          <a:solidFill>
                            <a:srgbClr val="000000"/>
                          </a:solidFill>
                          <a:latin typeface="+mn-lt"/>
                          <a:ea typeface="+mn-ea"/>
                          <a:cs typeface="Arial" panose="020B0604020202020204" pitchFamily="34" charset="0"/>
                        </a:rPr>
                        <a:t>Corporate and retail loan mix</a:t>
                      </a:r>
                      <a:r>
                        <a:rPr lang="en-GB" sz="1000" kern="1200" baseline="0" dirty="0">
                          <a:solidFill>
                            <a:srgbClr val="000000"/>
                          </a:solidFill>
                          <a:latin typeface="+mn-lt"/>
                          <a:ea typeface="+mn-ea"/>
                          <a:cs typeface="Arial" panose="020B0604020202020204" pitchFamily="34" charset="0"/>
                        </a:rPr>
                        <a:t> is 59:41</a:t>
                      </a:r>
                      <a:endParaRPr lang="en-GB" sz="1000" kern="1200" dirty="0">
                        <a:solidFill>
                          <a:srgbClr val="000000"/>
                        </a:solidFill>
                        <a:latin typeface="+mn-lt"/>
                        <a:ea typeface="+mn-ea"/>
                        <a:cs typeface="Arial" panose="020B0604020202020204" pitchFamily="34" charset="0"/>
                      </a:endParaRPr>
                    </a:p>
                    <a:p>
                      <a:pPr marL="228600" indent="-228600" fontAlgn="auto">
                        <a:lnSpc>
                          <a:spcPct val="150000"/>
                        </a:lnSpc>
                        <a:spcBef>
                          <a:spcPts val="400"/>
                        </a:spcBef>
                        <a:spcAft>
                          <a:spcPts val="400"/>
                        </a:spcAft>
                        <a:buClr>
                          <a:srgbClr val="900000"/>
                        </a:buClr>
                        <a:buFont typeface="Arial" panose="020B0604020202020204" pitchFamily="34" charset="0"/>
                        <a:buChar char="»"/>
                        <a:defRPr/>
                      </a:pPr>
                      <a:r>
                        <a:rPr lang="en-GB" sz="1000" kern="1200" dirty="0">
                          <a:solidFill>
                            <a:srgbClr val="000000"/>
                          </a:solidFill>
                          <a:latin typeface="+mn-lt"/>
                          <a:ea typeface="+mn-ea"/>
                          <a:cs typeface="Arial" panose="020B0604020202020204" pitchFamily="34" charset="0"/>
                        </a:rPr>
                        <a:t>Diversified loan portfolio across sectors</a:t>
                      </a:r>
                    </a:p>
                    <a:p>
                      <a:pPr marL="228600" indent="-228600" fontAlgn="auto">
                        <a:lnSpc>
                          <a:spcPct val="150000"/>
                        </a:lnSpc>
                        <a:spcBef>
                          <a:spcPts val="400"/>
                        </a:spcBef>
                        <a:spcAft>
                          <a:spcPts val="400"/>
                        </a:spcAft>
                        <a:buClr>
                          <a:srgbClr val="900000"/>
                        </a:buClr>
                        <a:buFont typeface="Arial" panose="020B0604020202020204" pitchFamily="34" charset="0"/>
                        <a:buChar char="»"/>
                        <a:defRPr/>
                      </a:pPr>
                      <a:r>
                        <a:rPr lang="en-GB" sz="1000" kern="1200" dirty="0">
                          <a:solidFill>
                            <a:srgbClr val="000000"/>
                          </a:solidFill>
                          <a:latin typeface="+mn-lt"/>
                          <a:ea typeface="+mn-ea"/>
                          <a:cs typeface="Arial" panose="020B0604020202020204" pitchFamily="34" charset="0"/>
                        </a:rPr>
                        <a:t>Conservative provisioning of impaired assets: </a:t>
                      </a:r>
                    </a:p>
                    <a:p>
                      <a:pPr marL="457200" marR="0" lvl="1" indent="-228600" algn="l" defTabSz="914400" rtl="0" eaLnBrk="1" fontAlgn="auto" latinLnBrk="0" hangingPunct="1">
                        <a:lnSpc>
                          <a:spcPct val="100000"/>
                        </a:lnSpc>
                        <a:spcBef>
                          <a:spcPts val="400"/>
                        </a:spcBef>
                        <a:spcAft>
                          <a:spcPts val="400"/>
                        </a:spcAft>
                        <a:buClr>
                          <a:srgbClr val="900000"/>
                        </a:buClr>
                        <a:buSzTx/>
                        <a:buFont typeface="Wingdings" panose="05000000000000000000" pitchFamily="2" charset="2"/>
                        <a:buChar char="§"/>
                        <a:tabLst/>
                        <a:defRPr/>
                      </a:pPr>
                      <a:r>
                        <a:rPr lang="en-GB" sz="1000" kern="1200" dirty="0">
                          <a:solidFill>
                            <a:srgbClr val="000000"/>
                          </a:solidFill>
                          <a:latin typeface="+mn-lt"/>
                          <a:ea typeface="+mn-ea"/>
                          <a:cs typeface="Arial" panose="020B0604020202020204" pitchFamily="34" charset="0"/>
                        </a:rPr>
                        <a:t>Provisioning in compliance with IFRS 9</a:t>
                      </a:r>
                    </a:p>
                  </a:txBody>
                  <a:tcPr marL="99060" marR="99060" marT="91440" marB="4953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B16CD345-B5AF-4903-9297-9827D55DAF6B}"/>
              </a:ext>
            </a:extLst>
          </p:cNvPr>
          <p:cNvSpPr/>
          <p:nvPr/>
        </p:nvSpPr>
        <p:spPr>
          <a:xfrm>
            <a:off x="658542" y="6578978"/>
            <a:ext cx="9547225" cy="29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700" b="0" i="0" u="none" strike="noStrike" kern="1200" cap="none" spc="0" normalizeH="0" baseline="0" noProof="0" dirty="0">
                <a:ln>
                  <a:noFill/>
                </a:ln>
                <a:solidFill>
                  <a:srgbClr val="000000"/>
                </a:solidFill>
                <a:effectLst/>
                <a:uLnTx/>
                <a:uFillTx/>
                <a:ea typeface="+mn-ea"/>
                <a:cs typeface="Arial" panose="020B0604020202020204" pitchFamily="34" charset="0"/>
              </a:rPr>
              <a:t>Source: </a:t>
            </a:r>
            <a:r>
              <a:rPr lang="en-US" sz="700" dirty="0">
                <a:solidFill>
                  <a:srgbClr val="000000">
                    <a:lumMod val="95000"/>
                    <a:lumOff val="5000"/>
                  </a:srgbClr>
                </a:solidFill>
                <a:cs typeface="Arial" panose="020B0604020202020204" pitchFamily="34" charset="0"/>
              </a:rPr>
              <a:t>Bank Muscat unaudited financial statements as of Mar 2023</a:t>
            </a:r>
            <a:endParaRPr kumimoji="0" lang="en-US" sz="7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rgbClr val="000000"/>
                </a:solidFill>
                <a:cs typeface="Arial" panose="020B0604020202020204" pitchFamily="34" charset="0"/>
              </a:rPr>
              <a:t>Provision coverage = Impairment on Loans &amp; advances &amp; non-funded impairments / Impaired Loans</a:t>
            </a:r>
            <a:endParaRPr kumimoji="0" lang="en-US" sz="700" b="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pic>
        <p:nvPicPr>
          <p:cNvPr id="3" name="Picture 2">
            <a:extLst>
              <a:ext uri="{FF2B5EF4-FFF2-40B4-BE49-F238E27FC236}">
                <a16:creationId xmlns:a16="http://schemas.microsoft.com/office/drawing/2014/main" id="{8946EC34-5349-472C-86B9-7E15B18CD276}"/>
              </a:ext>
            </a:extLst>
          </p:cNvPr>
          <p:cNvPicPr>
            <a:picLocks noChangeAspect="1"/>
          </p:cNvPicPr>
          <p:nvPr/>
        </p:nvPicPr>
        <p:blipFill>
          <a:blip r:embed="rId3"/>
          <a:stretch>
            <a:fillRect/>
          </a:stretch>
        </p:blipFill>
        <p:spPr>
          <a:xfrm>
            <a:off x="5819775" y="3338512"/>
            <a:ext cx="552450" cy="180975"/>
          </a:xfrm>
          <a:prstGeom prst="rect">
            <a:avLst/>
          </a:prstGeom>
        </p:spPr>
      </p:pic>
      <p:sp>
        <p:nvSpPr>
          <p:cNvPr id="19" name="TextBox 18">
            <a:extLst>
              <a:ext uri="{FF2B5EF4-FFF2-40B4-BE49-F238E27FC236}">
                <a16:creationId xmlns:a16="http://schemas.microsoft.com/office/drawing/2014/main" id="{12FAB829-636F-422E-A8A5-D3D30DE5CBEC}"/>
              </a:ext>
            </a:extLst>
          </p:cNvPr>
          <p:cNvSpPr txBox="1"/>
          <p:nvPr/>
        </p:nvSpPr>
        <p:spPr bwMode="gray">
          <a:xfrm>
            <a:off x="306449" y="692450"/>
            <a:ext cx="4936001"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Overview </a:t>
            </a:r>
          </a:p>
        </p:txBody>
      </p:sp>
      <p:sp>
        <p:nvSpPr>
          <p:cNvPr id="20" name="TextBox 19">
            <a:extLst>
              <a:ext uri="{FF2B5EF4-FFF2-40B4-BE49-F238E27FC236}">
                <a16:creationId xmlns:a16="http://schemas.microsoft.com/office/drawing/2014/main" id="{2D54A22D-2CA1-4BEB-9A0A-F5EF83F4AE39}"/>
              </a:ext>
            </a:extLst>
          </p:cNvPr>
          <p:cNvSpPr txBox="1"/>
          <p:nvPr/>
        </p:nvSpPr>
        <p:spPr bwMode="gray">
          <a:xfrm>
            <a:off x="306449" y="3800381"/>
            <a:ext cx="4936001"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a:defRPr/>
            </a:pPr>
            <a:r>
              <a:rPr lang="en-US" sz="1400" dirty="0">
                <a:solidFill>
                  <a:srgbClr val="FFFFFF"/>
                </a:solidFill>
                <a:cs typeface="Arial" panose="020B0604020202020204" pitchFamily="34" charset="0"/>
              </a:rPr>
              <a:t>Stage wise Gross Loans</a:t>
            </a:r>
          </a:p>
        </p:txBody>
      </p:sp>
      <p:sp>
        <p:nvSpPr>
          <p:cNvPr id="21" name="TextBox 20">
            <a:extLst>
              <a:ext uri="{FF2B5EF4-FFF2-40B4-BE49-F238E27FC236}">
                <a16:creationId xmlns:a16="http://schemas.microsoft.com/office/drawing/2014/main" id="{8978A4B7-9361-4F3E-BC9D-33D143930CE9}"/>
              </a:ext>
            </a:extLst>
          </p:cNvPr>
          <p:cNvSpPr txBox="1"/>
          <p:nvPr/>
        </p:nvSpPr>
        <p:spPr bwMode="gray">
          <a:xfrm>
            <a:off x="5652061" y="688962"/>
            <a:ext cx="4936001"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Loan Growth </a:t>
            </a:r>
            <a:r>
              <a:rPr lang="en-US" sz="1000" dirty="0">
                <a:solidFill>
                  <a:srgbClr val="FFFFFF"/>
                </a:solidFill>
                <a:cs typeface="Arial" panose="020B0604020202020204" pitchFamily="34" charset="0"/>
              </a:rPr>
              <a:t>(RO Mn) </a:t>
            </a:r>
          </a:p>
        </p:txBody>
      </p:sp>
      <p:sp>
        <p:nvSpPr>
          <p:cNvPr id="22" name="TextBox 21">
            <a:extLst>
              <a:ext uri="{FF2B5EF4-FFF2-40B4-BE49-F238E27FC236}">
                <a16:creationId xmlns:a16="http://schemas.microsoft.com/office/drawing/2014/main" id="{78847E69-39D1-4FD4-9392-0558D0C07FD0}"/>
              </a:ext>
            </a:extLst>
          </p:cNvPr>
          <p:cNvSpPr txBox="1"/>
          <p:nvPr/>
        </p:nvSpPr>
        <p:spPr bwMode="gray">
          <a:xfrm>
            <a:off x="5652061" y="3801016"/>
            <a:ext cx="4936001"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lvl="0" algn="ctr">
              <a:defRPr/>
            </a:pPr>
            <a:r>
              <a:rPr lang="en-US" sz="1400" dirty="0">
                <a:solidFill>
                  <a:srgbClr val="FFFFFF"/>
                </a:solidFill>
                <a:cs typeface="Arial" panose="020B0604020202020204" pitchFamily="34" charset="0"/>
              </a:rPr>
              <a:t>Impaired Assets &amp; Provisioning </a:t>
            </a:r>
            <a:r>
              <a:rPr lang="en-US" sz="1000" dirty="0">
                <a:solidFill>
                  <a:srgbClr val="FFFFFF"/>
                </a:solidFill>
                <a:cs typeface="Arial" panose="020B0604020202020204" pitchFamily="34" charset="0"/>
              </a:rPr>
              <a:t>(RO Mn) </a:t>
            </a:r>
          </a:p>
        </p:txBody>
      </p:sp>
      <p:pic>
        <p:nvPicPr>
          <p:cNvPr id="4" name="Picture 3">
            <a:extLst>
              <a:ext uri="{FF2B5EF4-FFF2-40B4-BE49-F238E27FC236}">
                <a16:creationId xmlns:a16="http://schemas.microsoft.com/office/drawing/2014/main" id="{C5823DAD-2134-4A77-9366-519FC4DD243C}"/>
              </a:ext>
            </a:extLst>
          </p:cNvPr>
          <p:cNvPicPr>
            <a:picLocks noChangeAspect="1"/>
          </p:cNvPicPr>
          <p:nvPr/>
        </p:nvPicPr>
        <p:blipFill>
          <a:blip r:embed="rId4"/>
          <a:stretch>
            <a:fillRect/>
          </a:stretch>
        </p:blipFill>
        <p:spPr>
          <a:xfrm>
            <a:off x="5221003" y="1172505"/>
            <a:ext cx="5481301" cy="2460212"/>
          </a:xfrm>
          <a:prstGeom prst="rect">
            <a:avLst/>
          </a:prstGeom>
        </p:spPr>
      </p:pic>
      <p:pic>
        <p:nvPicPr>
          <p:cNvPr id="7" name="Picture 6">
            <a:extLst>
              <a:ext uri="{FF2B5EF4-FFF2-40B4-BE49-F238E27FC236}">
                <a16:creationId xmlns:a16="http://schemas.microsoft.com/office/drawing/2014/main" id="{211C9000-14F7-4CC4-93BB-87F2FB89A5B7}"/>
              </a:ext>
            </a:extLst>
          </p:cNvPr>
          <p:cNvPicPr>
            <a:picLocks noChangeAspect="1"/>
          </p:cNvPicPr>
          <p:nvPr/>
        </p:nvPicPr>
        <p:blipFill>
          <a:blip r:embed="rId5"/>
          <a:stretch>
            <a:fillRect/>
          </a:stretch>
        </p:blipFill>
        <p:spPr>
          <a:xfrm>
            <a:off x="747178" y="4119749"/>
            <a:ext cx="4230403" cy="2534497"/>
          </a:xfrm>
          <a:prstGeom prst="rect">
            <a:avLst/>
          </a:prstGeom>
        </p:spPr>
      </p:pic>
      <p:pic>
        <p:nvPicPr>
          <p:cNvPr id="8" name="Picture 7">
            <a:extLst>
              <a:ext uri="{FF2B5EF4-FFF2-40B4-BE49-F238E27FC236}">
                <a16:creationId xmlns:a16="http://schemas.microsoft.com/office/drawing/2014/main" id="{26CB24E4-7C24-4289-AC67-2AB91C79C931}"/>
              </a:ext>
            </a:extLst>
          </p:cNvPr>
          <p:cNvPicPr>
            <a:picLocks noChangeAspect="1"/>
          </p:cNvPicPr>
          <p:nvPr/>
        </p:nvPicPr>
        <p:blipFill>
          <a:blip r:embed="rId6"/>
          <a:stretch>
            <a:fillRect/>
          </a:stretch>
        </p:blipFill>
        <p:spPr>
          <a:xfrm>
            <a:off x="5581520" y="4156059"/>
            <a:ext cx="5006542" cy="2422919"/>
          </a:xfrm>
          <a:prstGeom prst="rect">
            <a:avLst/>
          </a:prstGeom>
        </p:spPr>
      </p:pic>
    </p:spTree>
    <p:extLst>
      <p:ext uri="{BB962C8B-B14F-4D97-AF65-F5344CB8AC3E}">
        <p14:creationId xmlns:p14="http://schemas.microsoft.com/office/powerpoint/2010/main" val="3091986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249D61-801E-4217-8FF3-C1318A8D9848}"/>
              </a:ext>
            </a:extLst>
          </p:cNvPr>
          <p:cNvPicPr>
            <a:picLocks noChangeAspect="1"/>
          </p:cNvPicPr>
          <p:nvPr/>
        </p:nvPicPr>
        <p:blipFill>
          <a:blip r:embed="rId3"/>
          <a:stretch>
            <a:fillRect/>
          </a:stretch>
        </p:blipFill>
        <p:spPr>
          <a:xfrm>
            <a:off x="270182" y="3674785"/>
            <a:ext cx="5258749" cy="2963094"/>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1D6A9-BDAC-49C0-AC14-0A2706A24BFE}"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srgbClr val="FFFFFF"/>
              </a:solidFill>
              <a:effectLst/>
              <a:uLnTx/>
              <a:uFillTx/>
              <a:latin typeface="+mn-lt"/>
              <a:ea typeface="+mn-ea"/>
              <a:cs typeface="+mn-cs"/>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270182" y="125788"/>
            <a:ext cx="72161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52F36"/>
                </a:solidFill>
                <a:effectLst/>
                <a:uLnTx/>
                <a:uFillTx/>
                <a:ea typeface="Tahoma" panose="020B0604030504040204" pitchFamily="34" charset="0"/>
                <a:cs typeface="Arial" panose="020B0604020202020204" pitchFamily="34" charset="0"/>
              </a:rPr>
              <a:t>Funding &amp; Liquidity</a:t>
            </a:r>
          </a:p>
        </p:txBody>
      </p:sp>
      <p:graphicFrame>
        <p:nvGraphicFramePr>
          <p:cNvPr id="12" name="Table 11"/>
          <p:cNvGraphicFramePr>
            <a:graphicFrameLocks noGrp="1"/>
          </p:cNvGraphicFramePr>
          <p:nvPr>
            <p:extLst>
              <p:ext uri="{D42A27DB-BD31-4B8C-83A1-F6EECF244321}">
                <p14:modId xmlns:p14="http://schemas.microsoft.com/office/powerpoint/2010/main" val="794300675"/>
              </p:ext>
            </p:extLst>
          </p:nvPr>
        </p:nvGraphicFramePr>
        <p:xfrm>
          <a:off x="342899" y="1150955"/>
          <a:ext cx="4936001" cy="2385060"/>
        </p:xfrm>
        <a:graphic>
          <a:graphicData uri="http://schemas.openxmlformats.org/drawingml/2006/table">
            <a:tbl>
              <a:tblPr firstRow="1" bandRow="1"/>
              <a:tblGrid>
                <a:gridCol w="4936001">
                  <a:extLst>
                    <a:ext uri="{9D8B030D-6E8A-4147-A177-3AD203B41FA5}">
                      <a16:colId xmlns:a16="http://schemas.microsoft.com/office/drawing/2014/main" val="20000"/>
                    </a:ext>
                  </a:extLst>
                </a:gridCol>
              </a:tblGrid>
              <a:tr h="22428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28600" indent="-228600" fontAlgn="auto">
                        <a:spcBef>
                          <a:spcPts val="200"/>
                        </a:spcBef>
                        <a:spcAft>
                          <a:spcPts val="200"/>
                        </a:spcAft>
                        <a:buClr>
                          <a:srgbClr val="900000"/>
                        </a:buClr>
                        <a:buFont typeface="Tahoma" panose="020B0604030504040204" pitchFamily="34" charset="0"/>
                        <a:buChar char="»"/>
                        <a:defRPr/>
                      </a:pPr>
                      <a:r>
                        <a:rPr lang="en-GB" sz="1000" kern="1200" dirty="0">
                          <a:solidFill>
                            <a:srgbClr val="000000"/>
                          </a:solidFill>
                          <a:latin typeface="+mn-lt"/>
                          <a:ea typeface="+mn-ea"/>
                          <a:cs typeface="Arial" panose="020B0604020202020204" pitchFamily="34" charset="0"/>
                        </a:rPr>
                        <a:t>Stable funding structure with a diversified funding base</a:t>
                      </a:r>
                    </a:p>
                    <a:p>
                      <a:pPr marL="228600" indent="-228600" fontAlgn="auto">
                        <a:spcBef>
                          <a:spcPts val="200"/>
                        </a:spcBef>
                        <a:spcAft>
                          <a:spcPts val="200"/>
                        </a:spcAft>
                        <a:buClr>
                          <a:srgbClr val="900000"/>
                        </a:buClr>
                        <a:buFont typeface="Tahoma" panose="020B0604030504040204" pitchFamily="34" charset="0"/>
                        <a:buChar char="»"/>
                        <a:defRPr/>
                      </a:pPr>
                      <a:r>
                        <a:rPr lang="en-GB" sz="1000" kern="1200" dirty="0">
                          <a:solidFill>
                            <a:srgbClr val="000000"/>
                          </a:solidFill>
                          <a:latin typeface="+mn-lt"/>
                          <a:ea typeface="+mn-ea"/>
                          <a:cs typeface="Arial" panose="020B0604020202020204" pitchFamily="34" charset="0"/>
                        </a:rPr>
                        <a:t>Largest deposit base in Oman with significant granularity</a:t>
                      </a:r>
                    </a:p>
                    <a:p>
                      <a:pPr lvl="1" indent="-228600" fontAlgn="auto">
                        <a:spcBef>
                          <a:spcPts val="200"/>
                        </a:spcBef>
                        <a:spcAft>
                          <a:spcPts val="200"/>
                        </a:spcAft>
                        <a:buClr>
                          <a:srgbClr val="900000"/>
                        </a:buClr>
                        <a:buFont typeface="Wingdings" panose="05000000000000000000" pitchFamily="2" charset="2"/>
                        <a:buChar char="§"/>
                        <a:defRPr/>
                      </a:pPr>
                      <a:r>
                        <a:rPr lang="en-GB" sz="1000" kern="1200" dirty="0">
                          <a:solidFill>
                            <a:srgbClr val="000000"/>
                          </a:solidFill>
                          <a:latin typeface="+mn-lt"/>
                          <a:ea typeface="+mn-ea"/>
                          <a:cs typeface="Arial" panose="020B0604020202020204" pitchFamily="34" charset="0"/>
                        </a:rPr>
                        <a:t>Deposits from individuals comprise c44% of total customer deposits</a:t>
                      </a:r>
                    </a:p>
                    <a:p>
                      <a:pPr marL="228600" indent="-228600" fontAlgn="auto">
                        <a:spcBef>
                          <a:spcPts val="200"/>
                        </a:spcBef>
                        <a:spcAft>
                          <a:spcPts val="200"/>
                        </a:spcAft>
                        <a:buClr>
                          <a:srgbClr val="900000"/>
                        </a:buClr>
                        <a:buFont typeface="Tahoma" panose="020B0604030504040204" pitchFamily="34" charset="0"/>
                        <a:buChar char="»"/>
                        <a:defRPr/>
                      </a:pPr>
                      <a:r>
                        <a:rPr lang="en-GB" sz="1000" kern="1200" dirty="0">
                          <a:solidFill>
                            <a:srgbClr val="000000"/>
                          </a:solidFill>
                          <a:latin typeface="+mn-lt"/>
                          <a:ea typeface="+mn-ea"/>
                          <a:cs typeface="Arial" panose="020B0604020202020204" pitchFamily="34" charset="0"/>
                        </a:rPr>
                        <a:t>Top 20 depositors </a:t>
                      </a:r>
                      <a:r>
                        <a:rPr lang="en-GB" sz="1000" kern="1200" dirty="0">
                          <a:solidFill>
                            <a:schemeClr val="tx1"/>
                          </a:solidFill>
                          <a:latin typeface="+mn-lt"/>
                          <a:ea typeface="+mn-ea"/>
                          <a:cs typeface="Arial" panose="020B0604020202020204" pitchFamily="34" charset="0"/>
                        </a:rPr>
                        <a:t>represent 33% of total deposits and comprise of top tier Omani institutions</a:t>
                      </a:r>
                    </a:p>
                    <a:p>
                      <a:pPr marL="228600" indent="-228600" fontAlgn="auto">
                        <a:spcBef>
                          <a:spcPts val="200"/>
                        </a:spcBef>
                        <a:spcAft>
                          <a:spcPts val="200"/>
                        </a:spcAft>
                        <a:buClr>
                          <a:srgbClr val="900000"/>
                        </a:buClr>
                        <a:buFont typeface="Tahoma" panose="020B0604030504040204" pitchFamily="34" charset="0"/>
                        <a:buChar char="»"/>
                        <a:defRPr/>
                      </a:pPr>
                      <a:r>
                        <a:rPr lang="en-GB" sz="1000" kern="1200" dirty="0">
                          <a:solidFill>
                            <a:srgbClr val="000000"/>
                          </a:solidFill>
                          <a:latin typeface="+mn-lt"/>
                          <a:ea typeface="+mn-ea"/>
                          <a:cs typeface="Arial" panose="020B0604020202020204" pitchFamily="34" charset="0"/>
                        </a:rPr>
                        <a:t>Strong capitalization levels </a:t>
                      </a:r>
                    </a:p>
                    <a:p>
                      <a:pPr lvl="1" indent="-228600" fontAlgn="auto">
                        <a:spcBef>
                          <a:spcPts val="200"/>
                        </a:spcBef>
                        <a:spcAft>
                          <a:spcPts val="200"/>
                        </a:spcAft>
                        <a:buClr>
                          <a:srgbClr val="900000"/>
                        </a:buClr>
                        <a:buFont typeface="Wingdings" panose="05000000000000000000" pitchFamily="2" charset="2"/>
                        <a:buChar char="§"/>
                        <a:defRPr/>
                      </a:pPr>
                      <a:r>
                        <a:rPr lang="en-GB" sz="1000" kern="1200" dirty="0">
                          <a:solidFill>
                            <a:srgbClr val="000000"/>
                          </a:solidFill>
                          <a:latin typeface="+mn-lt"/>
                          <a:ea typeface="+mn-ea"/>
                          <a:cs typeface="Arial" panose="020B0604020202020204" pitchFamily="34" charset="0"/>
                        </a:rPr>
                        <a:t>Highest CAR in Omani peers and one of strongest in GCC peers</a:t>
                      </a:r>
                    </a:p>
                    <a:p>
                      <a:pPr marL="228600" lvl="0" indent="-228600" fontAlgn="auto">
                        <a:spcBef>
                          <a:spcPts val="200"/>
                        </a:spcBef>
                        <a:spcAft>
                          <a:spcPts val="200"/>
                        </a:spcAft>
                        <a:buClr>
                          <a:srgbClr val="900000"/>
                        </a:buClr>
                        <a:buFont typeface="Tahoma" panose="020B0604030504040204" pitchFamily="34" charset="0"/>
                        <a:buChar char="»"/>
                        <a:defRPr/>
                      </a:pPr>
                      <a:r>
                        <a:rPr lang="en-GB" sz="1000" kern="1200" dirty="0">
                          <a:solidFill>
                            <a:srgbClr val="000000"/>
                          </a:solidFill>
                          <a:latin typeface="+mn-lt"/>
                          <a:ea typeface="+mn-ea"/>
                          <a:cs typeface="Arial" panose="020B0604020202020204" pitchFamily="34" charset="0"/>
                        </a:rPr>
                        <a:t>Robust capital position</a:t>
                      </a:r>
                      <a:endParaRPr lang="en-GB" sz="1000" kern="1200" baseline="0" dirty="0">
                        <a:solidFill>
                          <a:srgbClr val="000000"/>
                        </a:solidFill>
                        <a:latin typeface="+mn-lt"/>
                        <a:ea typeface="+mn-ea"/>
                        <a:cs typeface="Arial" panose="020B0604020202020204" pitchFamily="34" charset="0"/>
                      </a:endParaRPr>
                    </a:p>
                    <a:p>
                      <a:pPr marL="457200" lvl="1" indent="-228600" algn="l" defTabSz="914400" rtl="0" eaLnBrk="1" fontAlgn="auto" latinLnBrk="0" hangingPunct="1">
                        <a:spcBef>
                          <a:spcPts val="200"/>
                        </a:spcBef>
                        <a:spcAft>
                          <a:spcPts val="200"/>
                        </a:spcAft>
                        <a:buClr>
                          <a:srgbClr val="900000"/>
                        </a:buClr>
                        <a:buFont typeface="Wingdings" panose="05000000000000000000" pitchFamily="2" charset="2"/>
                        <a:buChar char="§"/>
                        <a:defRPr/>
                      </a:pPr>
                      <a:r>
                        <a:rPr lang="en-GB" sz="1000" kern="1200" dirty="0">
                          <a:solidFill>
                            <a:srgbClr val="000000"/>
                          </a:solidFill>
                          <a:latin typeface="+mn-lt"/>
                          <a:ea typeface="+mn-ea"/>
                          <a:cs typeface="Arial" panose="020B0604020202020204" pitchFamily="34" charset="0"/>
                        </a:rPr>
                        <a:t>Total CAR at 20.53% &amp; Tier 1 at 19.59% </a:t>
                      </a:r>
                    </a:p>
                    <a:p>
                      <a:pPr marL="457200" lvl="1" indent="-228600" algn="l" defTabSz="914400" rtl="0" eaLnBrk="1" fontAlgn="auto" latinLnBrk="0" hangingPunct="1">
                        <a:spcBef>
                          <a:spcPts val="200"/>
                        </a:spcBef>
                        <a:spcAft>
                          <a:spcPts val="200"/>
                        </a:spcAft>
                        <a:buClr>
                          <a:srgbClr val="900000"/>
                        </a:buClr>
                        <a:buFont typeface="Wingdings" panose="05000000000000000000" pitchFamily="2" charset="2"/>
                        <a:buChar char="§"/>
                        <a:defRPr/>
                      </a:pPr>
                      <a:r>
                        <a:rPr lang="en-GB" sz="1000" kern="1200" dirty="0">
                          <a:solidFill>
                            <a:srgbClr val="000000"/>
                          </a:solidFill>
                          <a:latin typeface="+mn-lt"/>
                          <a:ea typeface="+mn-ea"/>
                          <a:cs typeface="Arial" panose="020B0604020202020204" pitchFamily="34" charset="0"/>
                        </a:rPr>
                        <a:t>Minimum regulatory requirement of 13.25 % and 11.25% respectively</a:t>
                      </a:r>
                    </a:p>
                    <a:p>
                      <a:pPr marL="228600" lvl="0" indent="-228600" algn="l" defTabSz="914400" rtl="0" eaLnBrk="1" fontAlgn="auto" latinLnBrk="0" hangingPunct="1">
                        <a:spcBef>
                          <a:spcPts val="200"/>
                        </a:spcBef>
                        <a:spcAft>
                          <a:spcPts val="200"/>
                        </a:spcAft>
                        <a:buClr>
                          <a:srgbClr val="900000"/>
                        </a:buClr>
                        <a:buFont typeface="Tahoma" panose="020B0604030504040204" pitchFamily="34" charset="0"/>
                        <a:buChar char="»"/>
                        <a:defRPr/>
                      </a:pPr>
                      <a:r>
                        <a:rPr lang="en-GB" sz="1000" kern="1200" dirty="0">
                          <a:solidFill>
                            <a:srgbClr val="000000"/>
                          </a:solidFill>
                          <a:latin typeface="+mn-lt"/>
                          <a:ea typeface="+mn-ea"/>
                          <a:cs typeface="Arial" panose="020B0604020202020204" pitchFamily="34" charset="0"/>
                        </a:rPr>
                        <a:t>CASA contributing to nearly 66% of total deposits. Bank Muscat also has the highest market shares in saving deposits</a:t>
                      </a:r>
                    </a:p>
                  </a:txBody>
                  <a:tcPr marL="99060" marR="99060" marT="49530" marB="4953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1" name="Rectangle 10">
            <a:extLst>
              <a:ext uri="{FF2B5EF4-FFF2-40B4-BE49-F238E27FC236}">
                <a16:creationId xmlns:a16="http://schemas.microsoft.com/office/drawing/2014/main" id="{CEA89141-1982-4AA4-8B52-15CD1AEFDD8A}"/>
              </a:ext>
            </a:extLst>
          </p:cNvPr>
          <p:cNvSpPr/>
          <p:nvPr/>
        </p:nvSpPr>
        <p:spPr>
          <a:xfrm>
            <a:off x="342900" y="785064"/>
            <a:ext cx="4936001" cy="29648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Arial" panose="020B0604020202020204" pitchFamily="34" charset="0"/>
              </a:rPr>
              <a:t>Overview </a:t>
            </a:r>
          </a:p>
        </p:txBody>
      </p:sp>
      <p:sp>
        <p:nvSpPr>
          <p:cNvPr id="14" name="Rectangle 13">
            <a:extLst>
              <a:ext uri="{FF2B5EF4-FFF2-40B4-BE49-F238E27FC236}">
                <a16:creationId xmlns:a16="http://schemas.microsoft.com/office/drawing/2014/main" id="{451FDC59-6529-47A0-AE0B-2C2B14377EFA}"/>
              </a:ext>
            </a:extLst>
          </p:cNvPr>
          <p:cNvSpPr/>
          <p:nvPr/>
        </p:nvSpPr>
        <p:spPr>
          <a:xfrm>
            <a:off x="5470211" y="785064"/>
            <a:ext cx="5258749" cy="29648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Arial" panose="020B0604020202020204" pitchFamily="34" charset="0"/>
              </a:rPr>
              <a:t>Funding Mix</a:t>
            </a:r>
          </a:p>
        </p:txBody>
      </p:sp>
      <p:sp>
        <p:nvSpPr>
          <p:cNvPr id="15" name="Rectangle 14">
            <a:extLst>
              <a:ext uri="{FF2B5EF4-FFF2-40B4-BE49-F238E27FC236}">
                <a16:creationId xmlns:a16="http://schemas.microsoft.com/office/drawing/2014/main" id="{5F378DEF-0328-4A7A-A4D1-FB7958DDCC5F}"/>
              </a:ext>
            </a:extLst>
          </p:cNvPr>
          <p:cNvSpPr/>
          <p:nvPr/>
        </p:nvSpPr>
        <p:spPr>
          <a:xfrm>
            <a:off x="270182" y="3701811"/>
            <a:ext cx="5008719" cy="29648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Arial" panose="020B0604020202020204" pitchFamily="34" charset="0"/>
              </a:rPr>
              <a:t>Liquid Assets</a:t>
            </a:r>
          </a:p>
        </p:txBody>
      </p:sp>
      <p:sp>
        <p:nvSpPr>
          <p:cNvPr id="19" name="Rectangle 18">
            <a:extLst>
              <a:ext uri="{FF2B5EF4-FFF2-40B4-BE49-F238E27FC236}">
                <a16:creationId xmlns:a16="http://schemas.microsoft.com/office/drawing/2014/main" id="{F9E34341-D876-448D-8BB0-425127BDFE5E}"/>
              </a:ext>
            </a:extLst>
          </p:cNvPr>
          <p:cNvSpPr/>
          <p:nvPr/>
        </p:nvSpPr>
        <p:spPr>
          <a:xfrm>
            <a:off x="5470211" y="3701811"/>
            <a:ext cx="5237780" cy="29648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Arial" panose="020B0604020202020204" pitchFamily="34" charset="0"/>
              </a:rPr>
              <a:t>Capital Adequacy Ratio </a:t>
            </a:r>
          </a:p>
        </p:txBody>
      </p:sp>
      <p:sp>
        <p:nvSpPr>
          <p:cNvPr id="16" name="Rectangle 15">
            <a:extLst>
              <a:ext uri="{FF2B5EF4-FFF2-40B4-BE49-F238E27FC236}">
                <a16:creationId xmlns:a16="http://schemas.microsoft.com/office/drawing/2014/main" id="{7C16A15B-8B43-4BC2-8407-AD4964A069BF}"/>
              </a:ext>
            </a:extLst>
          </p:cNvPr>
          <p:cNvSpPr/>
          <p:nvPr/>
        </p:nvSpPr>
        <p:spPr>
          <a:xfrm>
            <a:off x="673100" y="6510018"/>
            <a:ext cx="5179060" cy="29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rPr>
              <a:t>Source: </a:t>
            </a:r>
            <a:r>
              <a:rPr lang="en-US" sz="700" dirty="0">
                <a:solidFill>
                  <a:srgbClr val="000000">
                    <a:lumMod val="95000"/>
                    <a:lumOff val="5000"/>
                  </a:srgbClr>
                </a:solidFill>
                <a:cs typeface="Arial" panose="020B0604020202020204" pitchFamily="34" charset="0"/>
              </a:rPr>
              <a:t>Bank Muscat unaudited financial statements as of Mar 2023</a:t>
            </a:r>
            <a:endParaRPr kumimoji="0" lang="en-US" sz="700" b="0" i="0" u="none" strike="noStrike" kern="1200" cap="none" spc="0" normalizeH="0" baseline="0" noProof="0" dirty="0">
              <a:ln>
                <a:noFill/>
              </a:ln>
              <a:solidFill>
                <a:srgbClr val="000000">
                  <a:lumMod val="95000"/>
                  <a:lumOff val="5000"/>
                </a:srgbClr>
              </a:solidFill>
              <a:effectLst/>
              <a:uLnTx/>
              <a:uFillTx/>
              <a:ea typeface="+mn-ea"/>
              <a:cs typeface="Arial" panose="020B0604020202020204" pitchFamily="34" charset="0"/>
            </a:endParaRPr>
          </a:p>
        </p:txBody>
      </p:sp>
      <p:sp>
        <p:nvSpPr>
          <p:cNvPr id="13" name="TextBox 32">
            <a:extLst>
              <a:ext uri="{FF2B5EF4-FFF2-40B4-BE49-F238E27FC236}">
                <a16:creationId xmlns:a16="http://schemas.microsoft.com/office/drawing/2014/main" id="{EA58DE36-A461-4078-8D94-2CB89A819831}"/>
              </a:ext>
            </a:extLst>
          </p:cNvPr>
          <p:cNvSpPr txBox="1">
            <a:spLocks noChangeArrowheads="1"/>
          </p:cNvSpPr>
          <p:nvPr/>
        </p:nvSpPr>
        <p:spPr bwMode="gray">
          <a:xfrm>
            <a:off x="380294" y="3998297"/>
            <a:ext cx="458780" cy="200055"/>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000000"/>
                </a:solidFill>
                <a:effectLst/>
                <a:uLnTx/>
                <a:uFillTx/>
                <a:ea typeface="+mn-ea"/>
                <a:cs typeface="Arial" panose="020B0604020202020204" pitchFamily="34" charset="0"/>
              </a:rPr>
              <a:t>RO mn</a:t>
            </a:r>
          </a:p>
        </p:txBody>
      </p:sp>
      <p:pic>
        <p:nvPicPr>
          <p:cNvPr id="2" name="Picture 1">
            <a:extLst>
              <a:ext uri="{FF2B5EF4-FFF2-40B4-BE49-F238E27FC236}">
                <a16:creationId xmlns:a16="http://schemas.microsoft.com/office/drawing/2014/main" id="{67AF3438-2A45-429C-9D92-09406E543BF4}"/>
              </a:ext>
            </a:extLst>
          </p:cNvPr>
          <p:cNvPicPr>
            <a:picLocks noChangeAspect="1"/>
          </p:cNvPicPr>
          <p:nvPr/>
        </p:nvPicPr>
        <p:blipFill>
          <a:blip r:embed="rId4"/>
          <a:stretch>
            <a:fillRect/>
          </a:stretch>
        </p:blipFill>
        <p:spPr>
          <a:xfrm>
            <a:off x="5852160" y="1145803"/>
            <a:ext cx="4756562" cy="2378281"/>
          </a:xfrm>
          <a:prstGeom prst="rect">
            <a:avLst/>
          </a:prstGeom>
        </p:spPr>
      </p:pic>
      <p:pic>
        <p:nvPicPr>
          <p:cNvPr id="17" name="Picture 16">
            <a:extLst>
              <a:ext uri="{FF2B5EF4-FFF2-40B4-BE49-F238E27FC236}">
                <a16:creationId xmlns:a16="http://schemas.microsoft.com/office/drawing/2014/main" id="{4B0B3363-D8DA-4925-872D-6185FEBC1EF9}"/>
              </a:ext>
            </a:extLst>
          </p:cNvPr>
          <p:cNvPicPr>
            <a:picLocks noChangeAspect="1"/>
          </p:cNvPicPr>
          <p:nvPr/>
        </p:nvPicPr>
        <p:blipFill>
          <a:blip r:embed="rId5"/>
          <a:stretch>
            <a:fillRect/>
          </a:stretch>
        </p:blipFill>
        <p:spPr>
          <a:xfrm>
            <a:off x="5758457" y="4169876"/>
            <a:ext cx="4594911" cy="2136988"/>
          </a:xfrm>
          <a:prstGeom prst="rect">
            <a:avLst/>
          </a:prstGeom>
        </p:spPr>
      </p:pic>
    </p:spTree>
    <p:extLst>
      <p:ext uri="{BB962C8B-B14F-4D97-AF65-F5344CB8AC3E}">
        <p14:creationId xmlns:p14="http://schemas.microsoft.com/office/powerpoint/2010/main" val="2635731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1D6A9-BDAC-49C0-AC14-0A2706A24BFE}" type="slidenum">
              <a:rPr lang="en-US" smtClean="0">
                <a:latin typeface="+mn-lt"/>
              </a:rPr>
              <a:pPr/>
              <a:t>27</a:t>
            </a:fld>
            <a:endParaRPr lang="en-US">
              <a:latin typeface="+mn-lt"/>
            </a:endParaRPr>
          </a:p>
        </p:txBody>
      </p:sp>
      <p:sp>
        <p:nvSpPr>
          <p:cNvPr id="5" name="TextBox 4"/>
          <p:cNvSpPr txBox="1"/>
          <p:nvPr/>
        </p:nvSpPr>
        <p:spPr>
          <a:xfrm>
            <a:off x="2964711" y="2692067"/>
            <a:ext cx="6262577" cy="646331"/>
          </a:xfrm>
          <a:prstGeom prst="rect">
            <a:avLst/>
          </a:prstGeom>
          <a:noFill/>
        </p:spPr>
        <p:txBody>
          <a:bodyPr wrap="square" rtlCol="0">
            <a:spAutoFit/>
          </a:bodyPr>
          <a:lstStyle/>
          <a:p>
            <a:pPr algn="ctr"/>
            <a:r>
              <a:rPr lang="en-US" sz="3600" dirty="0">
                <a:solidFill>
                  <a:schemeClr val="bg1">
                    <a:lumMod val="50000"/>
                  </a:schemeClr>
                </a:solidFill>
              </a:rPr>
              <a:t>V. Annexures</a:t>
            </a:r>
          </a:p>
        </p:txBody>
      </p:sp>
    </p:spTree>
    <p:extLst>
      <p:ext uri="{BB962C8B-B14F-4D97-AF65-F5344CB8AC3E}">
        <p14:creationId xmlns:p14="http://schemas.microsoft.com/office/powerpoint/2010/main" val="1062146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1D6A9-BDAC-49C0-AC14-0A2706A24BFE}" type="slidenum">
              <a:rPr lang="en-US" smtClean="0">
                <a:latin typeface="+mn-lt"/>
              </a:rPr>
              <a:pPr/>
              <a:t>28</a:t>
            </a:fld>
            <a:endParaRPr lang="en-US" dirty="0">
              <a:latin typeface="+mn-lt"/>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210479" y="0"/>
            <a:ext cx="7216156" cy="584775"/>
          </a:xfrm>
          <a:prstGeom prst="rect">
            <a:avLst/>
          </a:prstGeom>
          <a:noFill/>
        </p:spPr>
        <p:txBody>
          <a:bodyPr wrap="square" rtlCol="0">
            <a:spAutoFit/>
          </a:bodyPr>
          <a:lstStyle/>
          <a:p>
            <a:r>
              <a:rPr lang="en-US" sz="3200" dirty="0">
                <a:solidFill>
                  <a:srgbClr val="E52F36"/>
                </a:solidFill>
                <a:ea typeface="Tahoma" panose="020B0604030504040204" pitchFamily="34" charset="0"/>
                <a:cs typeface="Arial" panose="020B0604020202020204" pitchFamily="34" charset="0"/>
              </a:rPr>
              <a:t>Balance Sheet</a:t>
            </a:r>
          </a:p>
        </p:txBody>
      </p:sp>
      <p:pic>
        <p:nvPicPr>
          <p:cNvPr id="2" name="Picture 1">
            <a:extLst>
              <a:ext uri="{FF2B5EF4-FFF2-40B4-BE49-F238E27FC236}">
                <a16:creationId xmlns:a16="http://schemas.microsoft.com/office/drawing/2014/main" id="{44F7E95E-9F13-4AFC-AAF9-0E171C6D5489}"/>
              </a:ext>
            </a:extLst>
          </p:cNvPr>
          <p:cNvPicPr>
            <a:picLocks noChangeAspect="1"/>
          </p:cNvPicPr>
          <p:nvPr/>
        </p:nvPicPr>
        <p:blipFill>
          <a:blip r:embed="rId3"/>
          <a:stretch>
            <a:fillRect/>
          </a:stretch>
        </p:blipFill>
        <p:spPr>
          <a:xfrm>
            <a:off x="832808" y="584775"/>
            <a:ext cx="9846694" cy="6143625"/>
          </a:xfrm>
          <a:prstGeom prst="rect">
            <a:avLst/>
          </a:prstGeom>
        </p:spPr>
      </p:pic>
    </p:spTree>
    <p:extLst>
      <p:ext uri="{BB962C8B-B14F-4D97-AF65-F5344CB8AC3E}">
        <p14:creationId xmlns:p14="http://schemas.microsoft.com/office/powerpoint/2010/main" val="60268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1D6A9-BDAC-49C0-AC14-0A2706A24BFE}" type="slidenum">
              <a:rPr lang="en-US" smtClean="0">
                <a:latin typeface="+mn-lt"/>
              </a:rPr>
              <a:pPr/>
              <a:t>29</a:t>
            </a:fld>
            <a:endParaRPr lang="en-US" dirty="0">
              <a:latin typeface="+mn-lt"/>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342900" y="88636"/>
            <a:ext cx="7216156" cy="584775"/>
          </a:xfrm>
          <a:prstGeom prst="rect">
            <a:avLst/>
          </a:prstGeom>
          <a:noFill/>
        </p:spPr>
        <p:txBody>
          <a:bodyPr wrap="square" rtlCol="0">
            <a:spAutoFit/>
          </a:bodyPr>
          <a:lstStyle/>
          <a:p>
            <a:r>
              <a:rPr lang="en-US" sz="3200" dirty="0">
                <a:solidFill>
                  <a:srgbClr val="E52F36"/>
                </a:solidFill>
                <a:ea typeface="Tahoma" panose="020B0604030504040204" pitchFamily="34" charset="0"/>
                <a:cs typeface="Arial" panose="020B0604020202020204" pitchFamily="34" charset="0"/>
              </a:rPr>
              <a:t>Profit &amp; Loss Statement</a:t>
            </a:r>
          </a:p>
        </p:txBody>
      </p:sp>
      <p:pic>
        <p:nvPicPr>
          <p:cNvPr id="3" name="Picture 2">
            <a:extLst>
              <a:ext uri="{FF2B5EF4-FFF2-40B4-BE49-F238E27FC236}">
                <a16:creationId xmlns:a16="http://schemas.microsoft.com/office/drawing/2014/main" id="{E57F06CB-326B-446C-BF23-77059D5463F0}"/>
              </a:ext>
            </a:extLst>
          </p:cNvPr>
          <p:cNvPicPr>
            <a:picLocks noChangeAspect="1"/>
          </p:cNvPicPr>
          <p:nvPr/>
        </p:nvPicPr>
        <p:blipFill>
          <a:blip r:embed="rId3"/>
          <a:stretch>
            <a:fillRect/>
          </a:stretch>
        </p:blipFill>
        <p:spPr>
          <a:xfrm>
            <a:off x="526451" y="692774"/>
            <a:ext cx="10048030" cy="5472452"/>
          </a:xfrm>
          <a:prstGeom prst="rect">
            <a:avLst/>
          </a:prstGeom>
        </p:spPr>
      </p:pic>
      <p:sp>
        <p:nvSpPr>
          <p:cNvPr id="2" name="TextBox 1">
            <a:extLst>
              <a:ext uri="{FF2B5EF4-FFF2-40B4-BE49-F238E27FC236}">
                <a16:creationId xmlns:a16="http://schemas.microsoft.com/office/drawing/2014/main" id="{678CEA14-1A38-4EF0-831C-4C7E53AC0256}"/>
              </a:ext>
            </a:extLst>
          </p:cNvPr>
          <p:cNvSpPr txBox="1"/>
          <p:nvPr/>
        </p:nvSpPr>
        <p:spPr>
          <a:xfrm>
            <a:off x="759125" y="6323162"/>
            <a:ext cx="9815356" cy="215444"/>
          </a:xfrm>
          <a:prstGeom prst="rect">
            <a:avLst/>
          </a:prstGeom>
          <a:noFill/>
        </p:spPr>
        <p:txBody>
          <a:bodyPr wrap="square" rtlCol="0">
            <a:spAutoFit/>
          </a:bodyPr>
          <a:lstStyle/>
          <a:p>
            <a:r>
              <a:rPr lang="en-GB" sz="800" dirty="0"/>
              <a:t>Note: Certain corresponding figures for prior years have been reclassified in order to conform to the presentation for the current year. Such reclassifications do not affect previously reported profit or equity.</a:t>
            </a:r>
          </a:p>
        </p:txBody>
      </p:sp>
    </p:spTree>
    <p:extLst>
      <p:ext uri="{BB962C8B-B14F-4D97-AF65-F5344CB8AC3E}">
        <p14:creationId xmlns:p14="http://schemas.microsoft.com/office/powerpoint/2010/main" val="112053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21FB2F-3F00-40DD-B7EC-53B0741EF6AC}"/>
              </a:ext>
            </a:extLst>
          </p:cNvPr>
          <p:cNvSpPr>
            <a:spLocks noGrp="1"/>
          </p:cNvSpPr>
          <p:nvPr>
            <p:ph type="sldNum" sz="quarter" idx="12"/>
          </p:nvPr>
        </p:nvSpPr>
        <p:spPr>
          <a:xfrm>
            <a:off x="-561340" y="5864226"/>
            <a:ext cx="1193800" cy="1108074"/>
          </a:xfrm>
        </p:spPr>
        <p:txBody>
          <a:bodyPr/>
          <a:lstStyle/>
          <a:p>
            <a:fld id="{CEE22185-C951-4AA2-9409-2ADBB30BF027}" type="slidenum">
              <a:rPr lang="en-US" smtClean="0"/>
              <a:t>3</a:t>
            </a:fld>
            <a:endParaRPr lang="en-US" dirty="0"/>
          </a:p>
        </p:txBody>
      </p:sp>
      <p:graphicFrame>
        <p:nvGraphicFramePr>
          <p:cNvPr id="4" name="Table 3">
            <a:extLst>
              <a:ext uri="{FF2B5EF4-FFF2-40B4-BE49-F238E27FC236}">
                <a16:creationId xmlns:a16="http://schemas.microsoft.com/office/drawing/2014/main" id="{932F2349-7837-4BBB-BEF1-C9B45CC8FE0D}"/>
              </a:ext>
            </a:extLst>
          </p:cNvPr>
          <p:cNvGraphicFramePr>
            <a:graphicFrameLocks noGrp="1"/>
          </p:cNvGraphicFramePr>
          <p:nvPr>
            <p:custDataLst>
              <p:tags r:id="rId1"/>
            </p:custDataLst>
            <p:extLst>
              <p:ext uri="{D42A27DB-BD31-4B8C-83A1-F6EECF244321}">
                <p14:modId xmlns:p14="http://schemas.microsoft.com/office/powerpoint/2010/main" val="538586080"/>
              </p:ext>
            </p:extLst>
          </p:nvPr>
        </p:nvGraphicFramePr>
        <p:xfrm>
          <a:off x="230188" y="753268"/>
          <a:ext cx="10361612" cy="4214728"/>
        </p:xfrm>
        <a:graphic>
          <a:graphicData uri="http://schemas.openxmlformats.org/drawingml/2006/table">
            <a:tbl>
              <a:tblPr firstRow="1" bandRow="1">
                <a:tableStyleId>{5C22544A-7EE6-4342-B048-85BDC9FD1C3A}</a:tableStyleId>
              </a:tblPr>
              <a:tblGrid>
                <a:gridCol w="501003">
                  <a:extLst>
                    <a:ext uri="{9D8B030D-6E8A-4147-A177-3AD203B41FA5}">
                      <a16:colId xmlns:a16="http://schemas.microsoft.com/office/drawing/2014/main" val="20000"/>
                    </a:ext>
                  </a:extLst>
                </a:gridCol>
                <a:gridCol w="7817723">
                  <a:extLst>
                    <a:ext uri="{9D8B030D-6E8A-4147-A177-3AD203B41FA5}">
                      <a16:colId xmlns:a16="http://schemas.microsoft.com/office/drawing/2014/main" val="20001"/>
                    </a:ext>
                  </a:extLst>
                </a:gridCol>
                <a:gridCol w="2042886">
                  <a:extLst>
                    <a:ext uri="{9D8B030D-6E8A-4147-A177-3AD203B41FA5}">
                      <a16:colId xmlns:a16="http://schemas.microsoft.com/office/drawing/2014/main" val="20002"/>
                    </a:ext>
                  </a:extLst>
                </a:gridCol>
              </a:tblGrid>
              <a:tr h="602104">
                <a:tc>
                  <a:txBody>
                    <a:bodyPr/>
                    <a:lstStyle/>
                    <a:p>
                      <a:pPr marL="0" algn="r" defTabSz="914400" rtl="0" eaLnBrk="1" latinLnBrk="0" hangingPunct="1">
                        <a:spcBef>
                          <a:spcPts val="50"/>
                        </a:spcBef>
                        <a:buNone/>
                      </a:pPr>
                      <a:r>
                        <a:rPr lang="en-US" sz="1600" b="1" dirty="0">
                          <a:solidFill>
                            <a:schemeClr val="accent4">
                              <a:lumMod val="50000"/>
                            </a:schemeClr>
                          </a:solidFill>
                          <a:latin typeface="+mn-lt"/>
                          <a:cs typeface="Arial" panose="020B0604020202020204" pitchFamily="34" charset="0"/>
                        </a:rPr>
                        <a:t> </a:t>
                      </a:r>
                    </a:p>
                  </a:txBody>
                  <a:tcPr marL="39562" marR="39562" marT="39561" marB="395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spcBef>
                          <a:spcPts val="50"/>
                        </a:spcBef>
                        <a:buNone/>
                      </a:pPr>
                      <a:endParaRPr lang="en-US" sz="1600" b="1" dirty="0">
                        <a:solidFill>
                          <a:schemeClr val="accent4">
                            <a:lumMod val="50000"/>
                          </a:schemeClr>
                        </a:solidFill>
                        <a:latin typeface="+mn-lt"/>
                        <a:cs typeface="Arial" panose="020B0604020202020204" pitchFamily="34" charset="0"/>
                      </a:endParaRPr>
                    </a:p>
                  </a:txBody>
                  <a:tcPr marL="39562" marR="39562" marT="39561" marB="395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40000"/>
                        <a:alpha val="0"/>
                      </a:schemeClr>
                    </a:solidFill>
                  </a:tcPr>
                </a:tc>
                <a:tc>
                  <a:txBody>
                    <a:bodyPr/>
                    <a:lstStyle/>
                    <a:p>
                      <a:pPr marL="0" algn="r" defTabSz="914400" rtl="0" eaLnBrk="1" latinLnBrk="0" hangingPunct="1">
                        <a:spcBef>
                          <a:spcPts val="50"/>
                        </a:spcBef>
                        <a:buNone/>
                      </a:pPr>
                      <a:endParaRPr lang="en-US" sz="1600" b="1" dirty="0">
                        <a:solidFill>
                          <a:schemeClr val="accent4">
                            <a:lumMod val="50000"/>
                          </a:schemeClr>
                        </a:solidFill>
                        <a:latin typeface="+mn-lt"/>
                        <a:cs typeface="Arial" panose="020B0604020202020204" pitchFamily="34" charset="0"/>
                      </a:endParaRPr>
                    </a:p>
                  </a:txBody>
                  <a:tcPr marL="39562" marR="39562" marT="39561" marB="395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40000"/>
                        <a:alpha val="0"/>
                      </a:schemeClr>
                    </a:solidFill>
                  </a:tcPr>
                </a:tc>
                <a:extLst>
                  <a:ext uri="{0D108BD9-81ED-4DB2-BD59-A6C34878D82A}">
                    <a16:rowId xmlns:a16="http://schemas.microsoft.com/office/drawing/2014/main" val="10000"/>
                  </a:ext>
                </a:extLst>
              </a:tr>
              <a:tr h="602104">
                <a:tc>
                  <a:txBody>
                    <a:bodyPr/>
                    <a:lstStyle/>
                    <a:p>
                      <a:pPr marL="0" algn="r" defTabSz="914400" rtl="0" eaLnBrk="1" latinLnBrk="0" hangingPunct="1">
                        <a:spcBef>
                          <a:spcPts val="50"/>
                        </a:spcBef>
                        <a:buNone/>
                      </a:pPr>
                      <a:r>
                        <a:rPr lang="en-US" sz="1600" b="1" dirty="0">
                          <a:solidFill>
                            <a:schemeClr val="accent4">
                              <a:lumMod val="50000"/>
                            </a:schemeClr>
                          </a:solidFill>
                          <a:latin typeface="+mn-lt"/>
                          <a:cs typeface="Arial" panose="020B0604020202020204" pitchFamily="34" charset="0"/>
                        </a:rPr>
                        <a:t> </a:t>
                      </a:r>
                    </a:p>
                  </a:txBody>
                  <a:tcPr marL="39562" marR="39562" marT="39561" marB="39561" anchor="ctr">
                    <a:lnL w="12700" cap="flat" cmpd="sng" algn="ctr">
                      <a:noFill/>
                      <a:prstDash val="solid"/>
                      <a:round/>
                      <a:headEnd type="none" w="med" len="med"/>
                      <a:tailEnd type="none" w="med" len="med"/>
                    </a:lnL>
                    <a:lnR w="12700" cap="flat" cmpd="sng" algn="ctr">
                      <a:solidFill>
                        <a:srgbClr val="BC6468"/>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spcBef>
                          <a:spcPts val="50"/>
                        </a:spcBef>
                        <a:buNone/>
                      </a:pPr>
                      <a:r>
                        <a:rPr lang="en-US" sz="1600" b="1" dirty="0">
                          <a:solidFill>
                            <a:schemeClr val="tx1"/>
                          </a:solidFill>
                          <a:latin typeface="+mn-lt"/>
                          <a:cs typeface="Arial" panose="020B0604020202020204" pitchFamily="34" charset="0"/>
                        </a:rPr>
                        <a:t>I.  Introduction</a:t>
                      </a:r>
                    </a:p>
                  </a:txBody>
                  <a:tcPr marR="39562" marT="39561" marB="39561" anchor="ctr">
                    <a:lnL w="12700" cap="flat" cmpd="sng" algn="ctr">
                      <a:solidFill>
                        <a:srgbClr val="BC6468"/>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BC6468"/>
                      </a:solidFill>
                      <a:prstDash val="sysDot"/>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20000"/>
                        <a:alpha val="0"/>
                      </a:schemeClr>
                    </a:solidFill>
                  </a:tcPr>
                </a:tc>
                <a:tc>
                  <a:txBody>
                    <a:bodyPr/>
                    <a:lstStyle/>
                    <a:p>
                      <a:pPr marL="0" algn="ctr" defTabSz="914400" rtl="0" eaLnBrk="1" latinLnBrk="0" hangingPunct="1">
                        <a:spcBef>
                          <a:spcPts val="50"/>
                        </a:spcBef>
                        <a:buNone/>
                      </a:pPr>
                      <a:r>
                        <a:rPr lang="en-US" sz="1600" b="1" dirty="0">
                          <a:solidFill>
                            <a:schemeClr val="tx1"/>
                          </a:solidFill>
                          <a:latin typeface="+mn-lt"/>
                          <a:cs typeface="Arial" panose="020B0604020202020204" pitchFamily="34" charset="0"/>
                        </a:rPr>
                        <a:t>4</a:t>
                      </a:r>
                    </a:p>
                  </a:txBody>
                  <a:tcPr marL="39562" marR="39562" marT="39561" marB="39561" anchor="ctr">
                    <a:lnL w="12700" cap="flat" cmpd="sng" algn="ctr">
                      <a:noFill/>
                      <a:prstDash val="solid"/>
                      <a:round/>
                      <a:headEnd type="none" w="med" len="med"/>
                      <a:tailEnd type="none" w="med" len="med"/>
                    </a:lnL>
                    <a:lnR w="12700" cap="flat" cmpd="sng" algn="ctr">
                      <a:solidFill>
                        <a:srgbClr val="BC6468"/>
                      </a:solidFill>
                      <a:prstDash val="sysDot"/>
                      <a:round/>
                      <a:headEnd type="none" w="med" len="med"/>
                      <a:tailEnd type="none" w="med" len="med"/>
                    </a:lnR>
                    <a:lnT w="12700" cap="flat" cmpd="sng" algn="ctr">
                      <a:solidFill>
                        <a:srgbClr val="BC6468"/>
                      </a:solidFill>
                      <a:prstDash val="sysDot"/>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20000"/>
                        <a:alpha val="0"/>
                      </a:schemeClr>
                    </a:solidFill>
                  </a:tcPr>
                </a:tc>
                <a:extLst>
                  <a:ext uri="{0D108BD9-81ED-4DB2-BD59-A6C34878D82A}">
                    <a16:rowId xmlns:a16="http://schemas.microsoft.com/office/drawing/2014/main" val="10001"/>
                  </a:ext>
                </a:extLst>
              </a:tr>
              <a:tr h="602104">
                <a:tc>
                  <a:txBody>
                    <a:bodyPr/>
                    <a:lstStyle/>
                    <a:p>
                      <a:pPr marL="0" algn="r" defTabSz="914400" rtl="0" eaLnBrk="1" latinLnBrk="0" hangingPunct="1">
                        <a:spcBef>
                          <a:spcPts val="50"/>
                        </a:spcBef>
                        <a:buNone/>
                      </a:pPr>
                      <a:r>
                        <a:rPr lang="en-US" sz="1600" b="1" dirty="0">
                          <a:solidFill>
                            <a:schemeClr val="accent4">
                              <a:lumMod val="50000"/>
                            </a:schemeClr>
                          </a:solidFill>
                          <a:latin typeface="+mn-lt"/>
                          <a:cs typeface="Arial" panose="020B0604020202020204" pitchFamily="34" charset="0"/>
                        </a:rPr>
                        <a:t> </a:t>
                      </a:r>
                    </a:p>
                  </a:txBody>
                  <a:tcPr marL="39562" marR="39562" marT="39561" marB="39561" anchor="ctr">
                    <a:lnL w="12700" cap="flat" cmpd="sng" algn="ctr">
                      <a:noFill/>
                      <a:prstDash val="solid"/>
                      <a:round/>
                      <a:headEnd type="none" w="med" len="med"/>
                      <a:tailEnd type="none" w="med" len="med"/>
                    </a:lnL>
                    <a:lnR w="12700" cap="flat" cmpd="sng" algn="ctr">
                      <a:solidFill>
                        <a:srgbClr val="BC6468"/>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spcBef>
                          <a:spcPts val="50"/>
                        </a:spcBef>
                        <a:buNone/>
                      </a:pPr>
                      <a:r>
                        <a:rPr lang="en-US" sz="1600" b="1" dirty="0">
                          <a:solidFill>
                            <a:schemeClr val="tx1"/>
                          </a:solidFill>
                          <a:latin typeface="+mn-lt"/>
                          <a:cs typeface="Arial" panose="020B0604020202020204" pitchFamily="34" charset="0"/>
                        </a:rPr>
                        <a:t>II. Operating Environment</a:t>
                      </a:r>
                    </a:p>
                  </a:txBody>
                  <a:tcPr marR="39562" marT="39561" marB="39561" anchor="ctr">
                    <a:lnL w="12700" cap="flat" cmpd="sng" algn="ctr">
                      <a:solidFill>
                        <a:srgbClr val="BC6468"/>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BC6468"/>
                      </a:solidFill>
                      <a:prstDash val="sysDot"/>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40000"/>
                        <a:alpha val="0"/>
                      </a:schemeClr>
                    </a:solidFill>
                  </a:tcPr>
                </a:tc>
                <a:tc>
                  <a:txBody>
                    <a:bodyPr/>
                    <a:lstStyle/>
                    <a:p>
                      <a:pPr marL="0" algn="ctr" defTabSz="914400" rtl="0" eaLnBrk="1" latinLnBrk="0" hangingPunct="1">
                        <a:spcBef>
                          <a:spcPts val="50"/>
                        </a:spcBef>
                        <a:buNone/>
                      </a:pPr>
                      <a:r>
                        <a:rPr lang="en-US" sz="1600" b="1" dirty="0">
                          <a:solidFill>
                            <a:schemeClr val="tx1"/>
                          </a:solidFill>
                          <a:latin typeface="+mn-lt"/>
                          <a:cs typeface="Arial" panose="020B0604020202020204" pitchFamily="34" charset="0"/>
                        </a:rPr>
                        <a:t>7</a:t>
                      </a:r>
                    </a:p>
                  </a:txBody>
                  <a:tcPr marL="39562" marR="39562" marT="39561" marB="39561" anchor="ctr">
                    <a:lnL w="12700" cap="flat" cmpd="sng" algn="ctr">
                      <a:noFill/>
                      <a:prstDash val="solid"/>
                      <a:round/>
                      <a:headEnd type="none" w="med" len="med"/>
                      <a:tailEnd type="none" w="med" len="med"/>
                    </a:lnL>
                    <a:lnR w="12700" cap="flat" cmpd="sng" algn="ctr">
                      <a:solidFill>
                        <a:srgbClr val="BC6468"/>
                      </a:solidFill>
                      <a:prstDash val="sysDot"/>
                      <a:round/>
                      <a:headEnd type="none" w="med" len="med"/>
                      <a:tailEnd type="none" w="med" len="med"/>
                    </a:lnR>
                    <a:lnT w="12700" cap="flat" cmpd="sng" algn="ctr">
                      <a:solidFill>
                        <a:srgbClr val="BC6468"/>
                      </a:solidFill>
                      <a:prstDash val="sysDot"/>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40000"/>
                        <a:alpha val="0"/>
                      </a:schemeClr>
                    </a:solidFill>
                  </a:tcPr>
                </a:tc>
                <a:extLst>
                  <a:ext uri="{0D108BD9-81ED-4DB2-BD59-A6C34878D82A}">
                    <a16:rowId xmlns:a16="http://schemas.microsoft.com/office/drawing/2014/main" val="10002"/>
                  </a:ext>
                </a:extLst>
              </a:tr>
              <a:tr h="602104">
                <a:tc>
                  <a:txBody>
                    <a:bodyPr/>
                    <a:lstStyle/>
                    <a:p>
                      <a:pPr marL="0" algn="r" defTabSz="914400" rtl="0" eaLnBrk="1" latinLnBrk="0" hangingPunct="1">
                        <a:spcBef>
                          <a:spcPts val="50"/>
                        </a:spcBef>
                        <a:buNone/>
                      </a:pPr>
                      <a:r>
                        <a:rPr lang="en-US" sz="1600" b="1" dirty="0">
                          <a:solidFill>
                            <a:schemeClr val="accent4">
                              <a:lumMod val="50000"/>
                            </a:schemeClr>
                          </a:solidFill>
                          <a:latin typeface="+mn-lt"/>
                          <a:cs typeface="Arial" panose="020B0604020202020204" pitchFamily="34" charset="0"/>
                        </a:rPr>
                        <a:t> </a:t>
                      </a:r>
                    </a:p>
                  </a:txBody>
                  <a:tcPr marL="39562" marR="39562" marT="39561" marB="39561" anchor="ctr">
                    <a:lnL w="12700" cap="flat" cmpd="sng" algn="ctr">
                      <a:noFill/>
                      <a:prstDash val="solid"/>
                      <a:round/>
                      <a:headEnd type="none" w="med" len="med"/>
                      <a:tailEnd type="none" w="med" len="med"/>
                    </a:lnL>
                    <a:lnR w="12700" cap="flat" cmpd="sng" algn="ctr">
                      <a:solidFill>
                        <a:srgbClr val="BC6468"/>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spcBef>
                          <a:spcPts val="50"/>
                        </a:spcBef>
                        <a:buNone/>
                      </a:pPr>
                      <a:r>
                        <a:rPr lang="en-US" sz="1600" b="1" dirty="0">
                          <a:solidFill>
                            <a:schemeClr val="tx1"/>
                          </a:solidFill>
                          <a:latin typeface="+mn-lt"/>
                          <a:cs typeface="Arial" panose="020B0604020202020204" pitchFamily="34" charset="0"/>
                        </a:rPr>
                        <a:t>III. Business Overview</a:t>
                      </a:r>
                    </a:p>
                  </a:txBody>
                  <a:tcPr marR="39562" marT="39561" marB="39561" anchor="ctr">
                    <a:lnL w="12700" cap="flat" cmpd="sng" algn="ctr">
                      <a:solidFill>
                        <a:srgbClr val="BC6468"/>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BC6468"/>
                      </a:solidFill>
                      <a:prstDash val="sysDot"/>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20000"/>
                        <a:alpha val="0"/>
                      </a:schemeClr>
                    </a:solidFill>
                  </a:tcPr>
                </a:tc>
                <a:tc>
                  <a:txBody>
                    <a:bodyPr/>
                    <a:lstStyle/>
                    <a:p>
                      <a:pPr marL="0" algn="ctr" defTabSz="914400" rtl="0" eaLnBrk="1" latinLnBrk="0" hangingPunct="1">
                        <a:spcBef>
                          <a:spcPts val="50"/>
                        </a:spcBef>
                        <a:buNone/>
                      </a:pPr>
                      <a:r>
                        <a:rPr lang="en-US" sz="1600" b="1" dirty="0">
                          <a:solidFill>
                            <a:schemeClr val="tx1"/>
                          </a:solidFill>
                          <a:latin typeface="+mn-lt"/>
                          <a:cs typeface="Arial" panose="020B0604020202020204" pitchFamily="34" charset="0"/>
                        </a:rPr>
                        <a:t>14</a:t>
                      </a:r>
                    </a:p>
                  </a:txBody>
                  <a:tcPr marL="39562" marR="39562" marT="39561" marB="39561" anchor="ctr">
                    <a:lnL w="12700" cap="flat" cmpd="sng" algn="ctr">
                      <a:noFill/>
                      <a:prstDash val="solid"/>
                      <a:round/>
                      <a:headEnd type="none" w="med" len="med"/>
                      <a:tailEnd type="none" w="med" len="med"/>
                    </a:lnL>
                    <a:lnR w="12700" cap="flat" cmpd="sng" algn="ctr">
                      <a:solidFill>
                        <a:srgbClr val="BC6468"/>
                      </a:solidFill>
                      <a:prstDash val="sysDot"/>
                      <a:round/>
                      <a:headEnd type="none" w="med" len="med"/>
                      <a:tailEnd type="none" w="med" len="med"/>
                    </a:lnR>
                    <a:lnT w="12700" cap="flat" cmpd="sng" algn="ctr">
                      <a:solidFill>
                        <a:srgbClr val="BC6468"/>
                      </a:solidFill>
                      <a:prstDash val="sysDot"/>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20000"/>
                        <a:alpha val="0"/>
                      </a:schemeClr>
                    </a:solidFill>
                  </a:tcPr>
                </a:tc>
                <a:extLst>
                  <a:ext uri="{0D108BD9-81ED-4DB2-BD59-A6C34878D82A}">
                    <a16:rowId xmlns:a16="http://schemas.microsoft.com/office/drawing/2014/main" val="10003"/>
                  </a:ext>
                </a:extLst>
              </a:tr>
              <a:tr h="602104">
                <a:tc>
                  <a:txBody>
                    <a:bodyPr/>
                    <a:lstStyle/>
                    <a:p>
                      <a:pPr marL="0" algn="r" defTabSz="914400" rtl="0" eaLnBrk="1" latinLnBrk="0" hangingPunct="1">
                        <a:spcBef>
                          <a:spcPts val="50"/>
                        </a:spcBef>
                        <a:buNone/>
                      </a:pPr>
                      <a:endParaRPr lang="en-US" sz="1600" b="1" dirty="0">
                        <a:solidFill>
                          <a:schemeClr val="accent4">
                            <a:lumMod val="50000"/>
                          </a:schemeClr>
                        </a:solidFill>
                        <a:latin typeface="+mn-lt"/>
                        <a:cs typeface="Arial" panose="020B0604020202020204" pitchFamily="34" charset="0"/>
                      </a:endParaRPr>
                    </a:p>
                  </a:txBody>
                  <a:tcPr marL="39562" marR="39562" marT="39561" marB="39561" anchor="ctr">
                    <a:lnL w="12700" cap="flat" cmpd="sng" algn="ctr">
                      <a:noFill/>
                      <a:prstDash val="solid"/>
                      <a:round/>
                      <a:headEnd type="none" w="med" len="med"/>
                      <a:tailEnd type="none" w="med" len="med"/>
                    </a:lnL>
                    <a:lnR w="12700" cap="flat" cmpd="sng" algn="ctr">
                      <a:solidFill>
                        <a:srgbClr val="BC6468"/>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spcBef>
                          <a:spcPts val="50"/>
                        </a:spcBef>
                        <a:buNone/>
                      </a:pPr>
                      <a:r>
                        <a:rPr lang="en-US" sz="1600" b="1" dirty="0">
                          <a:solidFill>
                            <a:schemeClr val="tx1"/>
                          </a:solidFill>
                          <a:latin typeface="+mn-lt"/>
                          <a:cs typeface="Arial" panose="020B0604020202020204" pitchFamily="34" charset="0"/>
                        </a:rPr>
                        <a:t>IV.</a:t>
                      </a:r>
                      <a:r>
                        <a:rPr lang="en-US" sz="1600" b="1" baseline="0" dirty="0">
                          <a:solidFill>
                            <a:schemeClr val="tx1"/>
                          </a:solidFill>
                          <a:latin typeface="+mn-lt"/>
                          <a:cs typeface="Arial" panose="020B0604020202020204" pitchFamily="34" charset="0"/>
                        </a:rPr>
                        <a:t> </a:t>
                      </a:r>
                      <a:r>
                        <a:rPr lang="en-US" sz="1600" b="1" dirty="0">
                          <a:solidFill>
                            <a:schemeClr val="tx1"/>
                          </a:solidFill>
                          <a:latin typeface="+mn-lt"/>
                          <a:cs typeface="Arial" panose="020B0604020202020204" pitchFamily="34" charset="0"/>
                        </a:rPr>
                        <a:t>Financial Performance</a:t>
                      </a:r>
                    </a:p>
                  </a:txBody>
                  <a:tcPr marR="39562" marT="39561" marB="39561" anchor="ctr">
                    <a:lnL w="12700" cap="flat" cmpd="sng" algn="ctr">
                      <a:solidFill>
                        <a:srgbClr val="BC6468"/>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BC6468"/>
                      </a:solidFill>
                      <a:prstDash val="sysDot"/>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20000"/>
                        <a:alpha val="0"/>
                      </a:schemeClr>
                    </a:solidFill>
                  </a:tcPr>
                </a:tc>
                <a:tc>
                  <a:txBody>
                    <a:bodyPr/>
                    <a:lstStyle/>
                    <a:p>
                      <a:pPr marL="0" algn="ctr" defTabSz="914400" rtl="0" eaLnBrk="1" latinLnBrk="0" hangingPunct="1">
                        <a:spcBef>
                          <a:spcPts val="50"/>
                        </a:spcBef>
                        <a:buNone/>
                      </a:pPr>
                      <a:r>
                        <a:rPr lang="en-US" sz="1600" b="1" dirty="0">
                          <a:solidFill>
                            <a:schemeClr val="tx1"/>
                          </a:solidFill>
                          <a:latin typeface="+mn-lt"/>
                          <a:cs typeface="Arial" panose="020B0604020202020204" pitchFamily="34" charset="0"/>
                        </a:rPr>
                        <a:t>22</a:t>
                      </a:r>
                    </a:p>
                  </a:txBody>
                  <a:tcPr marL="39562" marR="39562" marT="39561" marB="39561" anchor="ctr">
                    <a:lnL w="12700" cap="flat" cmpd="sng" algn="ctr">
                      <a:noFill/>
                      <a:prstDash val="solid"/>
                      <a:round/>
                      <a:headEnd type="none" w="med" len="med"/>
                      <a:tailEnd type="none" w="med" len="med"/>
                    </a:lnL>
                    <a:lnR w="12700" cap="flat" cmpd="sng" algn="ctr">
                      <a:solidFill>
                        <a:srgbClr val="BC6468"/>
                      </a:solidFill>
                      <a:prstDash val="sysDot"/>
                      <a:round/>
                      <a:headEnd type="none" w="med" len="med"/>
                      <a:tailEnd type="none" w="med" len="med"/>
                    </a:lnR>
                    <a:lnT w="12700" cap="flat" cmpd="sng" algn="ctr">
                      <a:solidFill>
                        <a:srgbClr val="BC6468"/>
                      </a:solidFill>
                      <a:prstDash val="sysDot"/>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20000"/>
                        <a:alpha val="0"/>
                      </a:schemeClr>
                    </a:solidFill>
                  </a:tcPr>
                </a:tc>
                <a:extLst>
                  <a:ext uri="{0D108BD9-81ED-4DB2-BD59-A6C34878D82A}">
                    <a16:rowId xmlns:a16="http://schemas.microsoft.com/office/drawing/2014/main" val="10004"/>
                  </a:ext>
                </a:extLst>
              </a:tr>
              <a:tr h="602104">
                <a:tc>
                  <a:txBody>
                    <a:bodyPr/>
                    <a:lstStyle/>
                    <a:p>
                      <a:endParaRPr lang="en-US" dirty="0">
                        <a:latin typeface="+mn-lt"/>
                      </a:endParaRPr>
                    </a:p>
                  </a:txBody>
                  <a:tcPr marL="39562" marR="39562" marT="39561" marB="39561" anchor="ctr">
                    <a:lnL w="12700" cap="flat" cmpd="sng" algn="ctr">
                      <a:noFill/>
                      <a:prstDash val="solid"/>
                      <a:round/>
                      <a:headEnd type="none" w="med" len="med"/>
                      <a:tailEnd type="none" w="med" len="med"/>
                    </a:lnL>
                    <a:lnR w="12700" cap="flat" cmpd="sng" algn="ctr">
                      <a:solidFill>
                        <a:srgbClr val="BC6468"/>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tint val="2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V.  Annexure</a:t>
                      </a:r>
                    </a:p>
                    <a:p>
                      <a:endParaRPr lang="en-US" dirty="0">
                        <a:latin typeface="+mn-lt"/>
                      </a:endParaRPr>
                    </a:p>
                  </a:txBody>
                  <a:tcPr marR="39562" marT="39561" marB="39561" anchor="ctr">
                    <a:lnL w="12700" cap="flat" cmpd="sng" algn="ctr">
                      <a:solidFill>
                        <a:srgbClr val="BC6468"/>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BC6468"/>
                      </a:solidFill>
                      <a:prstDash val="sysDot"/>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20000"/>
                        <a:alpha val="0"/>
                      </a:schemeClr>
                    </a:solidFill>
                  </a:tcPr>
                </a:tc>
                <a:tc>
                  <a:txBody>
                    <a:bodyPr/>
                    <a:lstStyle/>
                    <a:p>
                      <a:pPr marL="0" algn="ctr" defTabSz="914400" rtl="0" eaLnBrk="1" latinLnBrk="0" hangingPunct="1">
                        <a:spcBef>
                          <a:spcPts val="50"/>
                        </a:spcBef>
                        <a:buNone/>
                      </a:pPr>
                      <a:r>
                        <a:rPr lang="en-US" sz="1600" b="1" dirty="0">
                          <a:solidFill>
                            <a:schemeClr val="tx1"/>
                          </a:solidFill>
                          <a:latin typeface="+mn-lt"/>
                          <a:cs typeface="Arial" panose="020B0604020202020204" pitchFamily="34" charset="0"/>
                        </a:rPr>
                        <a:t>27</a:t>
                      </a:r>
                    </a:p>
                  </a:txBody>
                  <a:tcPr marL="39562" marR="39562" marT="39561" marB="39561" anchor="ctr">
                    <a:lnL w="12700" cap="flat" cmpd="sng" algn="ctr">
                      <a:noFill/>
                      <a:prstDash val="solid"/>
                      <a:round/>
                      <a:headEnd type="none" w="med" len="med"/>
                      <a:tailEnd type="none" w="med" len="med"/>
                    </a:lnL>
                    <a:lnR w="12700" cap="flat" cmpd="sng" algn="ctr">
                      <a:solidFill>
                        <a:srgbClr val="BC6468"/>
                      </a:solidFill>
                      <a:prstDash val="sysDot"/>
                      <a:round/>
                      <a:headEnd type="none" w="med" len="med"/>
                      <a:tailEnd type="none" w="med" len="med"/>
                    </a:lnR>
                    <a:lnT w="12700" cap="flat" cmpd="sng" algn="ctr">
                      <a:solidFill>
                        <a:srgbClr val="BC6468"/>
                      </a:solidFill>
                      <a:prstDash val="sysDot"/>
                      <a:round/>
                      <a:headEnd type="none" w="med" len="med"/>
                      <a:tailEnd type="none" w="med" len="med"/>
                    </a:lnT>
                    <a:lnB w="12700" cap="flat" cmpd="sng" algn="ctr">
                      <a:solidFill>
                        <a:srgbClr val="BC6468"/>
                      </a:solidFill>
                      <a:prstDash val="sysDot"/>
                      <a:round/>
                      <a:headEnd type="none" w="med" len="med"/>
                      <a:tailEnd type="none" w="med" len="med"/>
                    </a:lnB>
                    <a:solidFill>
                      <a:schemeClr val="accent1">
                        <a:tint val="20000"/>
                        <a:alpha val="0"/>
                      </a:schemeClr>
                    </a:solidFill>
                  </a:tcPr>
                </a:tc>
                <a:extLst>
                  <a:ext uri="{0D108BD9-81ED-4DB2-BD59-A6C34878D82A}">
                    <a16:rowId xmlns:a16="http://schemas.microsoft.com/office/drawing/2014/main" val="10005"/>
                  </a:ext>
                </a:extLst>
              </a:tr>
              <a:tr h="602104">
                <a:tc>
                  <a:txBody>
                    <a:bodyPr/>
                    <a:lstStyle/>
                    <a:p>
                      <a:pPr marL="0" algn="r" defTabSz="914400" rtl="0" eaLnBrk="1" latinLnBrk="0" hangingPunct="1">
                        <a:spcBef>
                          <a:spcPts val="50"/>
                        </a:spcBef>
                        <a:buNone/>
                      </a:pPr>
                      <a:endParaRPr lang="en-US" sz="1600" b="0" i="1" dirty="0">
                        <a:solidFill>
                          <a:schemeClr val="accent4">
                            <a:lumMod val="50000"/>
                          </a:schemeClr>
                        </a:solidFill>
                        <a:latin typeface="+mn-lt"/>
                        <a:cs typeface="Arial" panose="020B0604020202020204" pitchFamily="34" charset="0"/>
                      </a:endParaRPr>
                    </a:p>
                  </a:txBody>
                  <a:tcPr marL="39562" marR="39562" marT="39561" marB="395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tint val="20000"/>
                        <a:alpha val="0"/>
                      </a:schemeClr>
                    </a:solidFill>
                  </a:tcPr>
                </a:tc>
                <a:tc gridSpan="2">
                  <a:txBody>
                    <a:bodyPr/>
                    <a:lstStyle/>
                    <a:p>
                      <a:pPr marL="0" algn="l" defTabSz="914400" rtl="0" eaLnBrk="1" latinLnBrk="0" hangingPunct="1">
                        <a:spcBef>
                          <a:spcPts val="50"/>
                        </a:spcBef>
                        <a:buNone/>
                      </a:pPr>
                      <a:endParaRPr lang="en-US" sz="1600" b="0" i="1" dirty="0">
                        <a:solidFill>
                          <a:schemeClr val="accent4">
                            <a:lumMod val="50000"/>
                          </a:schemeClr>
                        </a:solidFill>
                        <a:latin typeface="+mn-lt"/>
                        <a:cs typeface="Arial" panose="020B0604020202020204" pitchFamily="34" charset="0"/>
                      </a:endParaRPr>
                    </a:p>
                  </a:txBody>
                  <a:tcPr marL="39562" marR="39562" marT="39561" marB="395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C6468"/>
                      </a:solidFill>
                      <a:prstDash val="sysDot"/>
                      <a:round/>
                      <a:headEnd type="none" w="med" len="med"/>
                      <a:tailEnd type="none" w="med" len="med"/>
                    </a:lnT>
                    <a:lnB w="12700" cap="flat" cmpd="sng" algn="ctr">
                      <a:noFill/>
                      <a:prstDash val="solid"/>
                      <a:round/>
                      <a:headEnd type="none" w="med" len="med"/>
                      <a:tailEnd type="none" w="med" len="med"/>
                    </a:lnB>
                    <a:solidFill>
                      <a:schemeClr val="accent1">
                        <a:tint val="20000"/>
                        <a:alpha val="0"/>
                      </a:schemeClr>
                    </a:solidFill>
                  </a:tcPr>
                </a:tc>
                <a:tc hMerge="1">
                  <a:txBody>
                    <a:bodyPr/>
                    <a:lstStyle/>
                    <a:p>
                      <a:pPr marL="0" algn="r" defTabSz="914400" rtl="0" eaLnBrk="1" latinLnBrk="0" hangingPunct="1">
                        <a:spcBef>
                          <a:spcPts val="50"/>
                        </a:spcBef>
                        <a:buNone/>
                      </a:pPr>
                      <a:endParaRPr lang="en-US" sz="1400" b="1" dirty="0">
                        <a:solidFill>
                          <a:schemeClr val="tx1"/>
                        </a:solidFill>
                        <a:latin typeface="Calibri" panose="020F0502020204030204" pitchFamily="34" charset="0"/>
                      </a:endParaRPr>
                    </a:p>
                  </a:txBody>
                  <a:tcPr marL="39565" marR="39565" marT="39561" marB="395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tint val="20000"/>
                        <a:alpha val="0"/>
                      </a:schemeClr>
                    </a:solidFil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91C06A77-8357-4510-AF64-EE070C7FC182}"/>
              </a:ext>
            </a:extLst>
          </p:cNvPr>
          <p:cNvSpPr txBox="1"/>
          <p:nvPr/>
        </p:nvSpPr>
        <p:spPr>
          <a:xfrm>
            <a:off x="361220" y="168493"/>
            <a:ext cx="5004210" cy="584775"/>
          </a:xfrm>
          <a:prstGeom prst="rect">
            <a:avLst/>
          </a:prstGeom>
          <a:noFill/>
        </p:spPr>
        <p:txBody>
          <a:bodyPr wrap="square" rtlCol="0">
            <a:spAutoFit/>
          </a:bodyPr>
          <a:lstStyle/>
          <a:p>
            <a:r>
              <a:rPr lang="en-US" sz="3200" dirty="0">
                <a:solidFill>
                  <a:srgbClr val="E52F36"/>
                </a:solidFill>
                <a:ea typeface="Tahoma" panose="020B0604030504040204" pitchFamily="34" charset="0"/>
                <a:cs typeface="Arial" panose="020B0604020202020204" pitchFamily="34" charset="0"/>
              </a:rPr>
              <a:t>Table of Contents</a:t>
            </a:r>
          </a:p>
        </p:txBody>
      </p:sp>
    </p:spTree>
    <p:extLst>
      <p:ext uri="{BB962C8B-B14F-4D97-AF65-F5344CB8AC3E}">
        <p14:creationId xmlns:p14="http://schemas.microsoft.com/office/powerpoint/2010/main" val="323760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70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61340" y="5864226"/>
            <a:ext cx="1193800" cy="1108074"/>
          </a:xfrm>
        </p:spPr>
        <p:txBody>
          <a:bodyPr/>
          <a:lstStyle/>
          <a:p>
            <a:fld id="{CEE22185-C951-4AA2-9409-2ADBB30BF027}" type="slidenum">
              <a:rPr lang="en-US" smtClean="0"/>
              <a:t>4</a:t>
            </a:fld>
            <a:endParaRPr lang="en-US"/>
          </a:p>
        </p:txBody>
      </p:sp>
      <p:sp>
        <p:nvSpPr>
          <p:cNvPr id="12" name="TextBox 11"/>
          <p:cNvSpPr txBox="1"/>
          <p:nvPr/>
        </p:nvSpPr>
        <p:spPr>
          <a:xfrm>
            <a:off x="2859019" y="2732317"/>
            <a:ext cx="6473961" cy="646331"/>
          </a:xfrm>
          <a:prstGeom prst="rect">
            <a:avLst/>
          </a:prstGeom>
          <a:noFill/>
        </p:spPr>
        <p:txBody>
          <a:bodyPr wrap="square" rtlCol="0">
            <a:spAutoFit/>
          </a:bodyPr>
          <a:lstStyle/>
          <a:p>
            <a:pPr algn="ctr"/>
            <a:r>
              <a:rPr lang="en-US" sz="3600" dirty="0">
                <a:solidFill>
                  <a:schemeClr val="bg1">
                    <a:lumMod val="50000"/>
                  </a:schemeClr>
                </a:solidFill>
              </a:rPr>
              <a:t>I. Introduction</a:t>
            </a:r>
          </a:p>
        </p:txBody>
      </p:sp>
    </p:spTree>
    <p:extLst>
      <p:ext uri="{BB962C8B-B14F-4D97-AF65-F5344CB8AC3E}">
        <p14:creationId xmlns:p14="http://schemas.microsoft.com/office/powerpoint/2010/main" val="110706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Freeform 156"/>
          <p:cNvSpPr>
            <a:spLocks/>
          </p:cNvSpPr>
          <p:nvPr/>
        </p:nvSpPr>
        <p:spPr bwMode="auto">
          <a:xfrm>
            <a:off x="9630595" y="5383992"/>
            <a:ext cx="75522" cy="211779"/>
          </a:xfrm>
          <a:custGeom>
            <a:avLst/>
            <a:gdLst>
              <a:gd name="T0" fmla="*/ 87 w 87"/>
              <a:gd name="T1" fmla="*/ 96 h 96"/>
              <a:gd name="T2" fmla="*/ 87 w 87"/>
              <a:gd name="T3" fmla="*/ 48 h 96"/>
              <a:gd name="T4" fmla="*/ 0 w 87"/>
              <a:gd name="T5" fmla="*/ 48 h 96"/>
              <a:gd name="T6" fmla="*/ 0 w 87"/>
              <a:gd name="T7" fmla="*/ 0 h 96"/>
            </a:gdLst>
            <a:ahLst/>
            <a:cxnLst>
              <a:cxn ang="0">
                <a:pos x="T0" y="T1"/>
              </a:cxn>
              <a:cxn ang="0">
                <a:pos x="T2" y="T3"/>
              </a:cxn>
              <a:cxn ang="0">
                <a:pos x="T4" y="T5"/>
              </a:cxn>
              <a:cxn ang="0">
                <a:pos x="T6" y="T7"/>
              </a:cxn>
            </a:cxnLst>
            <a:rect l="0" t="0" r="r" b="b"/>
            <a:pathLst>
              <a:path w="87" h="96">
                <a:moveTo>
                  <a:pt x="87" y="96"/>
                </a:moveTo>
                <a:lnTo>
                  <a:pt x="87" y="48"/>
                </a:lnTo>
                <a:lnTo>
                  <a:pt x="0" y="48"/>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9" name="Slide Number Placeholder 8"/>
          <p:cNvSpPr>
            <a:spLocks noGrp="1"/>
          </p:cNvSpPr>
          <p:nvPr>
            <p:ph type="sldNum" sz="quarter" idx="12"/>
          </p:nvPr>
        </p:nvSpPr>
        <p:spPr>
          <a:xfrm>
            <a:off x="-573865" y="5864226"/>
            <a:ext cx="1193800" cy="1108074"/>
          </a:xfrm>
        </p:spPr>
        <p:txBody>
          <a:bodyPr/>
          <a:lstStyle/>
          <a:p>
            <a:fld id="{B891D6A9-BDAC-49C0-AC14-0A2706A24BFE}" type="slidenum">
              <a:rPr lang="en-US" smtClean="0">
                <a:latin typeface="+mn-lt"/>
              </a:rPr>
              <a:pPr/>
              <a:t>5</a:t>
            </a:fld>
            <a:endParaRPr lang="en-US" dirty="0">
              <a:latin typeface="+mn-lt"/>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379635" y="87256"/>
            <a:ext cx="5004210" cy="584775"/>
          </a:xfrm>
          <a:prstGeom prst="rect">
            <a:avLst/>
          </a:prstGeom>
          <a:noFill/>
        </p:spPr>
        <p:txBody>
          <a:bodyPr wrap="square" rtlCol="0">
            <a:spAutoFit/>
          </a:bodyPr>
          <a:lstStyle/>
          <a:p>
            <a:r>
              <a:rPr lang="en-US" sz="3200" dirty="0">
                <a:solidFill>
                  <a:srgbClr val="E52F36"/>
                </a:solidFill>
                <a:ea typeface="Tahoma" panose="020B0604030504040204" pitchFamily="34" charset="0"/>
                <a:cs typeface="Arial" panose="020B0604020202020204" pitchFamily="34" charset="0"/>
              </a:rPr>
              <a:t>Bank Muscat at a glance</a:t>
            </a:r>
          </a:p>
        </p:txBody>
      </p:sp>
      <p:sp>
        <p:nvSpPr>
          <p:cNvPr id="11" name="TextBox 10"/>
          <p:cNvSpPr txBox="1"/>
          <p:nvPr/>
        </p:nvSpPr>
        <p:spPr>
          <a:xfrm>
            <a:off x="241563" y="986020"/>
            <a:ext cx="5280354" cy="2528897"/>
          </a:xfrm>
          <a:prstGeom prst="rect">
            <a:avLst/>
          </a:prstGeom>
          <a:noFill/>
        </p:spPr>
        <p:txBody>
          <a:bodyPr wrap="square" rtlCol="0">
            <a:spAutoFit/>
          </a:bodyPr>
          <a:lstStyle/>
          <a:p>
            <a:pPr marL="160714" indent="-160714" algn="just">
              <a:lnSpc>
                <a:spcPts val="1219"/>
              </a:lnSpc>
              <a:spcBef>
                <a:spcPts val="100"/>
              </a:spcBef>
              <a:spcAft>
                <a:spcPts val="100"/>
              </a:spcAft>
              <a:buClr>
                <a:srgbClr val="900000"/>
              </a:buClr>
              <a:buFont typeface="Wingdings" panose="05000000000000000000" pitchFamily="2" charset="2"/>
              <a:buChar char="Ø"/>
              <a:defRPr/>
            </a:pPr>
            <a:r>
              <a:rPr lang="en-GB" sz="1100" dirty="0">
                <a:cs typeface="Arial" panose="020B0604020202020204" pitchFamily="34" charset="0"/>
              </a:rPr>
              <a:t>Largest </a:t>
            </a:r>
            <a:r>
              <a:rPr lang="en-GB" sz="1100" dirty="0">
                <a:solidFill>
                  <a:sysClr val="windowText" lastClr="000000"/>
                </a:solidFill>
                <a:cs typeface="Arial" panose="020B0604020202020204" pitchFamily="34" charset="0"/>
              </a:rPr>
              <a:t>Omani bank with customer base over </a:t>
            </a:r>
            <a:r>
              <a:rPr lang="en-GB" sz="1100" dirty="0">
                <a:cs typeface="Arial" panose="020B0604020202020204" pitchFamily="34" charset="0"/>
              </a:rPr>
              <a:t>2.4 mn and workforce of c.4,000</a:t>
            </a:r>
          </a:p>
          <a:p>
            <a:pPr marL="160714" indent="-160714" algn="just">
              <a:lnSpc>
                <a:spcPts val="1219"/>
              </a:lnSpc>
              <a:spcBef>
                <a:spcPts val="100"/>
              </a:spcBef>
              <a:spcAft>
                <a:spcPts val="100"/>
              </a:spcAft>
              <a:buClr>
                <a:srgbClr val="900000"/>
              </a:buClr>
              <a:buFont typeface="Wingdings" panose="05000000000000000000" pitchFamily="2" charset="2"/>
              <a:buChar char="Ø"/>
              <a:defRPr/>
            </a:pPr>
            <a:endParaRPr lang="en-GB" sz="1100" dirty="0">
              <a:cs typeface="Arial" panose="020B0604020202020204" pitchFamily="34" charset="0"/>
            </a:endParaRPr>
          </a:p>
          <a:p>
            <a:pPr marL="160714" indent="-160714" algn="just">
              <a:lnSpc>
                <a:spcPts val="1219"/>
              </a:lnSpc>
              <a:spcBef>
                <a:spcPts val="100"/>
              </a:spcBef>
              <a:spcAft>
                <a:spcPts val="100"/>
              </a:spcAft>
              <a:buClr>
                <a:srgbClr val="900000"/>
              </a:buClr>
              <a:buFont typeface="Wingdings" panose="05000000000000000000" pitchFamily="2" charset="2"/>
              <a:buChar char="Ø"/>
              <a:defRPr/>
            </a:pPr>
            <a:r>
              <a:rPr lang="en-GB" sz="1100" dirty="0">
                <a:cs typeface="Arial" panose="020B0604020202020204" pitchFamily="34" charset="0"/>
              </a:rPr>
              <a:t>Rated </a:t>
            </a:r>
            <a:r>
              <a:rPr lang="en-US" sz="1100" dirty="0">
                <a:cs typeface="Arial" panose="020B0604020202020204" pitchFamily="34" charset="0"/>
              </a:rPr>
              <a:t>Ba2 (positive) by Moody’s, BB (positive) by S&amp;P &amp; BB (positive) by Fitch</a:t>
            </a:r>
            <a:endParaRPr lang="en-GB" sz="1100" dirty="0">
              <a:cs typeface="Arial" panose="020B0604020202020204" pitchFamily="34" charset="0"/>
            </a:endParaRPr>
          </a:p>
          <a:p>
            <a:pPr marL="160714" indent="-160714" algn="just">
              <a:lnSpc>
                <a:spcPts val="1219"/>
              </a:lnSpc>
              <a:spcBef>
                <a:spcPts val="100"/>
              </a:spcBef>
              <a:spcAft>
                <a:spcPts val="100"/>
              </a:spcAft>
              <a:buClr>
                <a:srgbClr val="900000"/>
              </a:buClr>
              <a:buFont typeface="Wingdings" panose="05000000000000000000" pitchFamily="2" charset="2"/>
              <a:buChar char="Ø"/>
              <a:defRPr/>
            </a:pPr>
            <a:endParaRPr lang="en-GB" sz="1100" dirty="0">
              <a:cs typeface="Arial" panose="020B0604020202020204" pitchFamily="34" charset="0"/>
            </a:endParaRPr>
          </a:p>
          <a:p>
            <a:pPr marL="160714" indent="-160714" algn="just">
              <a:lnSpc>
                <a:spcPts val="1219"/>
              </a:lnSpc>
              <a:spcBef>
                <a:spcPts val="100"/>
              </a:spcBef>
              <a:spcAft>
                <a:spcPts val="100"/>
              </a:spcAft>
              <a:buClr>
                <a:srgbClr val="900000"/>
              </a:buClr>
              <a:buFont typeface="Wingdings" panose="05000000000000000000" pitchFamily="2" charset="2"/>
              <a:buChar char="Ø"/>
              <a:defRPr/>
            </a:pPr>
            <a:r>
              <a:rPr lang="en-GB" sz="1100" dirty="0">
                <a:cs typeface="Arial" panose="020B0604020202020204" pitchFamily="34" charset="0"/>
              </a:rPr>
              <a:t>Established in 1982, headquartered in Muscat with 175 branches across Oman, 2 branches overseas, and 3 representative offices</a:t>
            </a:r>
          </a:p>
          <a:p>
            <a:pPr marL="321427" lvl="1" indent="-160714" algn="just">
              <a:lnSpc>
                <a:spcPts val="1219"/>
              </a:lnSpc>
              <a:spcBef>
                <a:spcPts val="100"/>
              </a:spcBef>
              <a:spcAft>
                <a:spcPts val="100"/>
              </a:spcAft>
              <a:buClr>
                <a:srgbClr val="900000"/>
              </a:buClr>
              <a:buFont typeface="Wingdings" pitchFamily="2" charset="2"/>
              <a:buChar char="§"/>
              <a:defRPr/>
            </a:pPr>
            <a:r>
              <a:rPr lang="en-GB" sz="1100" dirty="0">
                <a:solidFill>
                  <a:sysClr val="windowText" lastClr="000000"/>
                </a:solidFill>
                <a:cs typeface="Arial" panose="020B0604020202020204" pitchFamily="34" charset="0"/>
              </a:rPr>
              <a:t>Fully diversified commercial bank offering corporate &amp; retail banking services</a:t>
            </a:r>
          </a:p>
          <a:p>
            <a:pPr marL="321427" lvl="1" indent="-160714" algn="just">
              <a:lnSpc>
                <a:spcPts val="1219"/>
              </a:lnSpc>
              <a:spcBef>
                <a:spcPts val="100"/>
              </a:spcBef>
              <a:spcAft>
                <a:spcPts val="100"/>
              </a:spcAft>
              <a:buClr>
                <a:srgbClr val="900000"/>
              </a:buClr>
              <a:buFont typeface="Wingdings" pitchFamily="2" charset="2"/>
              <a:buChar char="§"/>
              <a:defRPr/>
            </a:pPr>
            <a:r>
              <a:rPr lang="en-GB" sz="1100" dirty="0">
                <a:solidFill>
                  <a:sysClr val="windowText" lastClr="000000"/>
                </a:solidFill>
                <a:cs typeface="Arial" panose="020B0604020202020204" pitchFamily="34" charset="0"/>
              </a:rPr>
              <a:t>Meethaq – pioneer of Islamic Banking services in Oman, officially launched in 2013 with full fledged Sharia-compliant product and services offering</a:t>
            </a:r>
          </a:p>
          <a:p>
            <a:pPr marL="321427" lvl="1" indent="-160714" algn="just">
              <a:lnSpc>
                <a:spcPts val="1219"/>
              </a:lnSpc>
              <a:spcBef>
                <a:spcPts val="100"/>
              </a:spcBef>
              <a:spcAft>
                <a:spcPts val="100"/>
              </a:spcAft>
              <a:buClr>
                <a:srgbClr val="900000"/>
              </a:buClr>
              <a:buFont typeface="Wingdings" pitchFamily="2" charset="2"/>
              <a:buChar char="§"/>
              <a:defRPr/>
            </a:pPr>
            <a:r>
              <a:rPr lang="en-GB" sz="1100" dirty="0">
                <a:solidFill>
                  <a:sysClr val="windowText" lastClr="000000"/>
                </a:solidFill>
                <a:cs typeface="Arial" panose="020B0604020202020204" pitchFamily="34" charset="0"/>
              </a:rPr>
              <a:t>Primarily domestic dominated operations</a:t>
            </a:r>
          </a:p>
          <a:p>
            <a:pPr algn="just">
              <a:lnSpc>
                <a:spcPts val="1219"/>
              </a:lnSpc>
              <a:spcBef>
                <a:spcPts val="100"/>
              </a:spcBef>
              <a:spcAft>
                <a:spcPts val="100"/>
              </a:spcAft>
              <a:buClr>
                <a:srgbClr val="900000"/>
              </a:buClr>
              <a:defRPr/>
            </a:pPr>
            <a:endParaRPr lang="en-GB" sz="1100" dirty="0">
              <a:cs typeface="Arial" panose="020B0604020202020204" pitchFamily="34" charset="0"/>
            </a:endParaRPr>
          </a:p>
          <a:p>
            <a:pPr marL="160714" indent="-160714" algn="just">
              <a:lnSpc>
                <a:spcPts val="1219"/>
              </a:lnSpc>
              <a:spcBef>
                <a:spcPts val="100"/>
              </a:spcBef>
              <a:spcAft>
                <a:spcPts val="100"/>
              </a:spcAft>
              <a:buClr>
                <a:srgbClr val="900000"/>
              </a:buClr>
              <a:buFont typeface="Wingdings" panose="05000000000000000000" pitchFamily="2" charset="2"/>
              <a:buChar char="Ø"/>
              <a:defRPr/>
            </a:pPr>
            <a:r>
              <a:rPr lang="en-GB" sz="1100" dirty="0">
                <a:cs typeface="Arial" panose="020B0604020202020204" pitchFamily="34" charset="0"/>
              </a:rPr>
              <a:t>Listed on Muscat, London and Bahrain Stock Exchanges</a:t>
            </a:r>
          </a:p>
          <a:p>
            <a:pPr algn="just">
              <a:lnSpc>
                <a:spcPts val="1219"/>
              </a:lnSpc>
              <a:spcBef>
                <a:spcPts val="100"/>
              </a:spcBef>
              <a:spcAft>
                <a:spcPts val="100"/>
              </a:spcAft>
              <a:buClr>
                <a:srgbClr val="900000"/>
              </a:buClr>
              <a:defRPr/>
            </a:pPr>
            <a:endParaRPr lang="en-GB" sz="1100" dirty="0">
              <a:cs typeface="Arial" panose="020B0604020202020204" pitchFamily="34" charset="0"/>
            </a:endParaRPr>
          </a:p>
          <a:p>
            <a:pPr marL="160714" indent="-160714" algn="just">
              <a:lnSpc>
                <a:spcPts val="1219"/>
              </a:lnSpc>
              <a:spcBef>
                <a:spcPts val="100"/>
              </a:spcBef>
              <a:spcAft>
                <a:spcPts val="100"/>
              </a:spcAft>
              <a:buClr>
                <a:srgbClr val="900000"/>
              </a:buClr>
              <a:buFont typeface="Wingdings" panose="05000000000000000000" pitchFamily="2" charset="2"/>
              <a:buChar char="Ø"/>
              <a:defRPr/>
            </a:pPr>
            <a:r>
              <a:rPr lang="en-GB" sz="1100" dirty="0">
                <a:cs typeface="Arial" panose="020B0604020202020204" pitchFamily="34" charset="0"/>
              </a:rPr>
              <a:t>Market cap c. RO 2.06 bn as of 31</a:t>
            </a:r>
            <a:r>
              <a:rPr lang="en-GB" sz="1100" baseline="30000" dirty="0">
                <a:cs typeface="Arial" panose="020B0604020202020204" pitchFamily="34" charset="0"/>
              </a:rPr>
              <a:t>st</a:t>
            </a:r>
            <a:r>
              <a:rPr lang="en-GB" sz="1100" dirty="0">
                <a:cs typeface="Arial" panose="020B0604020202020204" pitchFamily="34" charset="0"/>
              </a:rPr>
              <a:t> Mar 2023</a:t>
            </a:r>
          </a:p>
        </p:txBody>
      </p:sp>
      <p:sp>
        <p:nvSpPr>
          <p:cNvPr id="1059" name="AutoShape 87"/>
          <p:cNvSpPr>
            <a:spLocks noChangeAspect="1" noChangeArrowheads="1" noTextEdit="1"/>
          </p:cNvSpPr>
          <p:nvPr/>
        </p:nvSpPr>
        <p:spPr bwMode="auto">
          <a:xfrm>
            <a:off x="5530850" y="3765550"/>
            <a:ext cx="537073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1060" name="Rectangle 89"/>
          <p:cNvSpPr>
            <a:spLocks noChangeArrowheads="1"/>
          </p:cNvSpPr>
          <p:nvPr/>
        </p:nvSpPr>
        <p:spPr bwMode="auto">
          <a:xfrm>
            <a:off x="5744827" y="4395904"/>
            <a:ext cx="6764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Establishment </a:t>
            </a:r>
          </a:p>
          <a:p>
            <a:pPr algn="ctr"/>
            <a:r>
              <a:rPr lang="en-US" altLang="en-US" sz="800" dirty="0">
                <a:solidFill>
                  <a:srgbClr val="000000"/>
                </a:solidFill>
                <a:latin typeface="+mn-lt"/>
                <a:cs typeface="Arial" panose="020B0604020202020204" pitchFamily="34" charset="0"/>
              </a:rPr>
              <a:t>of Bank of </a:t>
            </a:r>
          </a:p>
          <a:p>
            <a:pPr algn="ctr"/>
            <a:r>
              <a:rPr lang="en-US" altLang="en-US" sz="800" dirty="0">
                <a:solidFill>
                  <a:srgbClr val="000000"/>
                </a:solidFill>
                <a:latin typeface="+mn-lt"/>
                <a:cs typeface="Arial" panose="020B0604020202020204" pitchFamily="34" charset="0"/>
              </a:rPr>
              <a:t>Muscat</a:t>
            </a:r>
            <a:endParaRPr lang="en-US" altLang="en-US" sz="800" dirty="0">
              <a:latin typeface="+mn-lt"/>
              <a:cs typeface="Arial" panose="020B0604020202020204" pitchFamily="34" charset="0"/>
            </a:endParaRPr>
          </a:p>
        </p:txBody>
      </p:sp>
      <p:pic>
        <p:nvPicPr>
          <p:cNvPr id="1130" name="Picture 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275" y="6191998"/>
            <a:ext cx="2778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 name="Picture 1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5302" y="4298627"/>
            <a:ext cx="320406" cy="16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 name="Picture 1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9281" y="6212859"/>
            <a:ext cx="269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 name="Picture 1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4750" y="4122643"/>
            <a:ext cx="29368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1" name="Picture 1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60823" y="5907569"/>
            <a:ext cx="312878" cy="14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1" name="Freeform 121"/>
          <p:cNvSpPr>
            <a:spLocks/>
          </p:cNvSpPr>
          <p:nvPr/>
        </p:nvSpPr>
        <p:spPr bwMode="auto">
          <a:xfrm flipH="1">
            <a:off x="6522476" y="5376705"/>
            <a:ext cx="207182" cy="249150"/>
          </a:xfrm>
          <a:custGeom>
            <a:avLst/>
            <a:gdLst>
              <a:gd name="T0" fmla="*/ 89 w 89"/>
              <a:gd name="T1" fmla="*/ 96 h 96"/>
              <a:gd name="T2" fmla="*/ 89 w 89"/>
              <a:gd name="T3" fmla="*/ 48 h 96"/>
              <a:gd name="T4" fmla="*/ 0 w 89"/>
              <a:gd name="T5" fmla="*/ 48 h 96"/>
              <a:gd name="T6" fmla="*/ 0 w 89"/>
              <a:gd name="T7" fmla="*/ 0 h 96"/>
            </a:gdLst>
            <a:ahLst/>
            <a:cxnLst>
              <a:cxn ang="0">
                <a:pos x="T0" y="T1"/>
              </a:cxn>
              <a:cxn ang="0">
                <a:pos x="T2" y="T3"/>
              </a:cxn>
              <a:cxn ang="0">
                <a:pos x="T4" y="T5"/>
              </a:cxn>
              <a:cxn ang="0">
                <a:pos x="T6" y="T7"/>
              </a:cxn>
            </a:cxnLst>
            <a:rect l="0" t="0" r="r" b="b"/>
            <a:pathLst>
              <a:path w="89" h="96">
                <a:moveTo>
                  <a:pt x="89" y="96"/>
                </a:moveTo>
                <a:lnTo>
                  <a:pt x="89" y="48"/>
                </a:lnTo>
                <a:lnTo>
                  <a:pt x="0" y="48"/>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1085" name="Rectangle 125"/>
          <p:cNvSpPr>
            <a:spLocks noChangeArrowheads="1"/>
          </p:cNvSpPr>
          <p:nvPr/>
        </p:nvSpPr>
        <p:spPr bwMode="auto">
          <a:xfrm>
            <a:off x="6068634" y="5713164"/>
            <a:ext cx="320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 </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sp>
        <p:nvSpPr>
          <p:cNvPr id="1086" name="Rectangle 126"/>
          <p:cNvSpPr>
            <a:spLocks noChangeArrowheads="1"/>
          </p:cNvSpPr>
          <p:nvPr/>
        </p:nvSpPr>
        <p:spPr bwMode="auto">
          <a:xfrm>
            <a:off x="6097675" y="5683657"/>
            <a:ext cx="7806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dirty="0">
                <a:solidFill>
                  <a:srgbClr val="000000"/>
                </a:solidFill>
                <a:latin typeface="+mn-lt"/>
                <a:cs typeface="Arial" panose="020B0604020202020204" pitchFamily="34" charset="0"/>
              </a:rPr>
              <a:t>Merger between </a:t>
            </a:r>
          </a:p>
          <a:p>
            <a:pPr algn="ctr"/>
            <a:r>
              <a:rPr lang="en-US" altLang="en-US" sz="800" dirty="0">
                <a:solidFill>
                  <a:srgbClr val="000000"/>
                </a:solidFill>
                <a:latin typeface="+mn-lt"/>
                <a:cs typeface="Arial" panose="020B0604020202020204" pitchFamily="34" charset="0"/>
              </a:rPr>
              <a:t>Bank of Muscat </a:t>
            </a:r>
          </a:p>
          <a:p>
            <a:pPr lvl="0" algn="ctr"/>
            <a:r>
              <a:rPr lang="en-US" altLang="en-US" sz="800" dirty="0">
                <a:solidFill>
                  <a:srgbClr val="000000"/>
                </a:solidFill>
                <a:latin typeface="+mn-lt"/>
                <a:cs typeface="Arial" panose="020B0604020202020204" pitchFamily="34" charset="0"/>
              </a:rPr>
              <a:t>&amp; Bank Al Ahli Al</a:t>
            </a:r>
          </a:p>
          <a:p>
            <a:pPr lvl="0" algn="ctr"/>
            <a:r>
              <a:rPr lang="en-US" altLang="en-US" sz="800" dirty="0">
                <a:solidFill>
                  <a:srgbClr val="000000"/>
                </a:solidFill>
                <a:latin typeface="+mn-lt"/>
                <a:cs typeface="Arial" panose="020B0604020202020204" pitchFamily="34" charset="0"/>
              </a:rPr>
              <a:t>Omani Listed on</a:t>
            </a:r>
            <a:endParaRPr kumimoji="0" lang="en-US" altLang="en-US" sz="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the MSX in 1993</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sp>
        <p:nvSpPr>
          <p:cNvPr id="1123" name="Freeform 131"/>
          <p:cNvSpPr>
            <a:spLocks/>
          </p:cNvSpPr>
          <p:nvPr/>
        </p:nvSpPr>
        <p:spPr bwMode="auto">
          <a:xfrm>
            <a:off x="7023326" y="4814106"/>
            <a:ext cx="53710" cy="206285"/>
          </a:xfrm>
          <a:custGeom>
            <a:avLst/>
            <a:gdLst>
              <a:gd name="T0" fmla="*/ 78 w 78"/>
              <a:gd name="T1" fmla="*/ 147 h 147"/>
              <a:gd name="T2" fmla="*/ 78 w 78"/>
              <a:gd name="T3" fmla="*/ 73 h 147"/>
              <a:gd name="T4" fmla="*/ 0 w 78"/>
              <a:gd name="T5" fmla="*/ 73 h 147"/>
              <a:gd name="T6" fmla="*/ 0 w 78"/>
              <a:gd name="T7" fmla="*/ 0 h 147"/>
            </a:gdLst>
            <a:ahLst/>
            <a:cxnLst>
              <a:cxn ang="0">
                <a:pos x="T0" y="T1"/>
              </a:cxn>
              <a:cxn ang="0">
                <a:pos x="T2" y="T3"/>
              </a:cxn>
              <a:cxn ang="0">
                <a:pos x="T4" y="T5"/>
              </a:cxn>
              <a:cxn ang="0">
                <a:pos x="T6" y="T7"/>
              </a:cxn>
            </a:cxnLst>
            <a:rect l="0" t="0" r="r" b="b"/>
            <a:pathLst>
              <a:path w="78" h="147">
                <a:moveTo>
                  <a:pt x="78" y="147"/>
                </a:moveTo>
                <a:lnTo>
                  <a:pt x="78" y="73"/>
                </a:lnTo>
                <a:lnTo>
                  <a:pt x="0" y="73"/>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1124" name="Rectangle 132"/>
          <p:cNvSpPr>
            <a:spLocks noChangeArrowheads="1"/>
          </p:cNvSpPr>
          <p:nvPr/>
        </p:nvSpPr>
        <p:spPr bwMode="auto">
          <a:xfrm>
            <a:off x="6759622" y="4421861"/>
            <a:ext cx="660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800" dirty="0">
                <a:solidFill>
                  <a:srgbClr val="000000"/>
                </a:solidFill>
                <a:latin typeface="+mn-lt"/>
                <a:cs typeface="Arial" panose="020B0604020202020204" pitchFamily="34" charset="0"/>
              </a:rPr>
              <a:t>Merger with </a:t>
            </a:r>
          </a:p>
          <a:p>
            <a:pPr lvl="0" algn="ctr"/>
            <a:r>
              <a:rPr lang="en-US" altLang="en-US" sz="800" dirty="0">
                <a:solidFill>
                  <a:srgbClr val="000000"/>
                </a:solidFill>
                <a:latin typeface="+mn-lt"/>
                <a:cs typeface="Arial" panose="020B0604020202020204" pitchFamily="34" charset="0"/>
              </a:rPr>
              <a:t>Commercial</a:t>
            </a:r>
          </a:p>
          <a:p>
            <a:pPr lvl="0" algn="ctr"/>
            <a:r>
              <a:rPr lang="en-US" altLang="en-US" sz="800" dirty="0">
                <a:solidFill>
                  <a:srgbClr val="000000"/>
                </a:solidFill>
                <a:latin typeface="+mn-lt"/>
                <a:cs typeface="Arial" panose="020B0604020202020204" pitchFamily="34" charset="0"/>
              </a:rPr>
              <a:t>Bank of Oman</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sp>
        <p:nvSpPr>
          <p:cNvPr id="1132" name="Rectangle 139"/>
          <p:cNvSpPr>
            <a:spLocks noChangeArrowheads="1"/>
          </p:cNvSpPr>
          <p:nvPr/>
        </p:nvSpPr>
        <p:spPr bwMode="auto">
          <a:xfrm>
            <a:off x="7222097" y="5626593"/>
            <a:ext cx="320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 </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sp>
        <p:nvSpPr>
          <p:cNvPr id="1133" name="Rectangle 140"/>
          <p:cNvSpPr>
            <a:spLocks noChangeArrowheads="1"/>
          </p:cNvSpPr>
          <p:nvPr/>
        </p:nvSpPr>
        <p:spPr bwMode="auto">
          <a:xfrm>
            <a:off x="7368006" y="5644652"/>
            <a:ext cx="6428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dirty="0">
                <a:solidFill>
                  <a:srgbClr val="000000"/>
                </a:solidFill>
                <a:latin typeface="+mn-lt"/>
                <a:cs typeface="Arial" panose="020B0604020202020204" pitchFamily="34" charset="0"/>
              </a:rPr>
              <a:t>Acquisition of </a:t>
            </a:r>
          </a:p>
          <a:p>
            <a:pPr algn="ctr"/>
            <a:r>
              <a:rPr lang="en-US" altLang="en-US" sz="800" dirty="0">
                <a:solidFill>
                  <a:srgbClr val="000000"/>
                </a:solidFill>
                <a:latin typeface="+mn-lt"/>
                <a:cs typeface="Arial" panose="020B0604020202020204" pitchFamily="34" charset="0"/>
              </a:rPr>
              <a:t>the Bahraini </a:t>
            </a:r>
          </a:p>
          <a:p>
            <a:pPr lvl="0" algn="ctr"/>
            <a:r>
              <a:rPr lang="en-US" altLang="en-US" sz="800" dirty="0">
                <a:solidFill>
                  <a:srgbClr val="000000"/>
                </a:solidFill>
                <a:latin typeface="+mn-lt"/>
                <a:cs typeface="Arial" panose="020B0604020202020204" pitchFamily="34" charset="0"/>
              </a:rPr>
              <a:t>operations of</a:t>
            </a:r>
            <a:endParaRPr kumimoji="0" lang="en-US" altLang="en-US" sz="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ABN AMRO</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sp>
        <p:nvSpPr>
          <p:cNvPr id="1138" name="Freeform 141"/>
          <p:cNvSpPr>
            <a:spLocks/>
          </p:cNvSpPr>
          <p:nvPr/>
        </p:nvSpPr>
        <p:spPr bwMode="auto">
          <a:xfrm>
            <a:off x="6387239" y="5076401"/>
            <a:ext cx="122238" cy="265113"/>
          </a:xfrm>
          <a:custGeom>
            <a:avLst/>
            <a:gdLst>
              <a:gd name="T0" fmla="*/ 77 w 77"/>
              <a:gd name="T1" fmla="*/ 0 h 167"/>
              <a:gd name="T2" fmla="*/ 24 w 77"/>
              <a:gd name="T3" fmla="*/ 77 h 167"/>
              <a:gd name="T4" fmla="*/ 52 w 77"/>
              <a:gd name="T5" fmla="*/ 90 h 167"/>
              <a:gd name="T6" fmla="*/ 0 w 77"/>
              <a:gd name="T7" fmla="*/ 167 h 167"/>
            </a:gdLst>
            <a:ahLst/>
            <a:cxnLst>
              <a:cxn ang="0">
                <a:pos x="T0" y="T1"/>
              </a:cxn>
              <a:cxn ang="0">
                <a:pos x="T2" y="T3"/>
              </a:cxn>
              <a:cxn ang="0">
                <a:pos x="T4" y="T5"/>
              </a:cxn>
              <a:cxn ang="0">
                <a:pos x="T6" y="T7"/>
              </a:cxn>
            </a:cxnLst>
            <a:rect l="0" t="0" r="r" b="b"/>
            <a:pathLst>
              <a:path w="77" h="167">
                <a:moveTo>
                  <a:pt x="77" y="0"/>
                </a:moveTo>
                <a:lnTo>
                  <a:pt x="24" y="77"/>
                </a:lnTo>
                <a:lnTo>
                  <a:pt x="52" y="90"/>
                </a:lnTo>
                <a:lnTo>
                  <a:pt x="0" y="167"/>
                </a:lnTo>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1139" name="Line 142"/>
          <p:cNvSpPr>
            <a:spLocks noChangeShapeType="1"/>
          </p:cNvSpPr>
          <p:nvPr/>
        </p:nvSpPr>
        <p:spPr bwMode="auto">
          <a:xfrm flipH="1">
            <a:off x="8060295" y="4819023"/>
            <a:ext cx="0" cy="19672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1145" name="Rectangle 146"/>
          <p:cNvSpPr>
            <a:spLocks noChangeArrowheads="1"/>
          </p:cNvSpPr>
          <p:nvPr/>
        </p:nvSpPr>
        <p:spPr bwMode="auto">
          <a:xfrm>
            <a:off x="7863302" y="4300138"/>
            <a:ext cx="4985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dirty="0">
                <a:solidFill>
                  <a:srgbClr val="000000"/>
                </a:solidFill>
                <a:latin typeface="+mn-lt"/>
                <a:cs typeface="Arial" panose="020B0604020202020204" pitchFamily="34" charset="0"/>
              </a:rPr>
              <a:t>Acquisition</a:t>
            </a:r>
          </a:p>
          <a:p>
            <a:pPr algn="ctr"/>
            <a:r>
              <a:rPr lang="en-US" altLang="en-US" sz="800" dirty="0">
                <a:solidFill>
                  <a:srgbClr val="000000"/>
                </a:solidFill>
                <a:latin typeface="+mn-lt"/>
                <a:cs typeface="Arial" panose="020B0604020202020204" pitchFamily="34" charset="0"/>
              </a:rPr>
              <a:t>of 49%</a:t>
            </a:r>
          </a:p>
          <a:p>
            <a:pPr algn="ctr"/>
            <a:r>
              <a:rPr lang="en-US" altLang="en-US" sz="800" dirty="0">
                <a:solidFill>
                  <a:srgbClr val="000000"/>
                </a:solidFill>
                <a:latin typeface="+mn-lt"/>
                <a:cs typeface="Arial" panose="020B0604020202020204" pitchFamily="34" charset="0"/>
              </a:rPr>
              <a:t>Stake</a:t>
            </a:r>
            <a:r>
              <a:rPr lang="en-US" altLang="en-US" sz="800" dirty="0">
                <a:latin typeface="+mn-lt"/>
                <a:cs typeface="Arial" panose="020B0604020202020204" pitchFamily="34" charset="0"/>
              </a:rPr>
              <a:t> </a:t>
            </a:r>
            <a:r>
              <a:rPr kumimoji="0" lang="en-US" altLang="en-US" sz="800" b="0" i="0" u="none" strike="noStrike" cap="none" normalizeH="0" baseline="0" dirty="0">
                <a:ln>
                  <a:noFill/>
                </a:ln>
                <a:solidFill>
                  <a:srgbClr val="000000"/>
                </a:solidFill>
                <a:effectLst/>
                <a:latin typeface="+mn-lt"/>
                <a:cs typeface="Arial" panose="020B0604020202020204" pitchFamily="34" charset="0"/>
              </a:rPr>
              <a:t>in </a:t>
            </a:r>
          </a:p>
          <a:p>
            <a:pPr lvl="0" algn="ctr"/>
            <a:r>
              <a:rPr lang="en-US" altLang="en-US" sz="800" dirty="0">
                <a:solidFill>
                  <a:srgbClr val="000000"/>
                </a:solidFill>
                <a:latin typeface="+mn-lt"/>
                <a:cs typeface="Arial" panose="020B0604020202020204" pitchFamily="34" charset="0"/>
              </a:rPr>
              <a:t>BMI Bank</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sp>
        <p:nvSpPr>
          <p:cNvPr id="1147" name="Freeform 148"/>
          <p:cNvSpPr>
            <a:spLocks/>
          </p:cNvSpPr>
          <p:nvPr/>
        </p:nvSpPr>
        <p:spPr bwMode="auto">
          <a:xfrm>
            <a:off x="7599948" y="5383153"/>
            <a:ext cx="45719" cy="221761"/>
          </a:xfrm>
          <a:custGeom>
            <a:avLst/>
            <a:gdLst>
              <a:gd name="T0" fmla="*/ 123 w 123"/>
              <a:gd name="T1" fmla="*/ 112 h 112"/>
              <a:gd name="T2" fmla="*/ 123 w 123"/>
              <a:gd name="T3" fmla="*/ 56 h 112"/>
              <a:gd name="T4" fmla="*/ 0 w 123"/>
              <a:gd name="T5" fmla="*/ 56 h 112"/>
              <a:gd name="T6" fmla="*/ 0 w 123"/>
              <a:gd name="T7" fmla="*/ 0 h 112"/>
            </a:gdLst>
            <a:ahLst/>
            <a:cxnLst>
              <a:cxn ang="0">
                <a:pos x="T0" y="T1"/>
              </a:cxn>
              <a:cxn ang="0">
                <a:pos x="T2" y="T3"/>
              </a:cxn>
              <a:cxn ang="0">
                <a:pos x="T4" y="T5"/>
              </a:cxn>
              <a:cxn ang="0">
                <a:pos x="T6" y="T7"/>
              </a:cxn>
            </a:cxnLst>
            <a:rect l="0" t="0" r="r" b="b"/>
            <a:pathLst>
              <a:path w="123" h="112">
                <a:moveTo>
                  <a:pt x="123" y="112"/>
                </a:moveTo>
                <a:lnTo>
                  <a:pt x="123" y="56"/>
                </a:lnTo>
                <a:lnTo>
                  <a:pt x="0" y="56"/>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1148" name="Freeform 149"/>
          <p:cNvSpPr>
            <a:spLocks/>
          </p:cNvSpPr>
          <p:nvPr/>
        </p:nvSpPr>
        <p:spPr bwMode="auto">
          <a:xfrm>
            <a:off x="8574115" y="5390167"/>
            <a:ext cx="45719" cy="230911"/>
          </a:xfrm>
          <a:custGeom>
            <a:avLst/>
            <a:gdLst>
              <a:gd name="T0" fmla="*/ 78 w 78"/>
              <a:gd name="T1" fmla="*/ 118 h 118"/>
              <a:gd name="T2" fmla="*/ 78 w 78"/>
              <a:gd name="T3" fmla="*/ 59 h 118"/>
              <a:gd name="T4" fmla="*/ 0 w 78"/>
              <a:gd name="T5" fmla="*/ 59 h 118"/>
              <a:gd name="T6" fmla="*/ 0 w 78"/>
              <a:gd name="T7" fmla="*/ 0 h 118"/>
            </a:gdLst>
            <a:ahLst/>
            <a:cxnLst>
              <a:cxn ang="0">
                <a:pos x="T0" y="T1"/>
              </a:cxn>
              <a:cxn ang="0">
                <a:pos x="T2" y="T3"/>
              </a:cxn>
              <a:cxn ang="0">
                <a:pos x="T4" y="T5"/>
              </a:cxn>
              <a:cxn ang="0">
                <a:pos x="T6" y="T7"/>
              </a:cxn>
            </a:cxnLst>
            <a:rect l="0" t="0" r="r" b="b"/>
            <a:pathLst>
              <a:path w="78" h="118">
                <a:moveTo>
                  <a:pt x="78" y="118"/>
                </a:moveTo>
                <a:lnTo>
                  <a:pt x="78" y="59"/>
                </a:lnTo>
                <a:lnTo>
                  <a:pt x="0" y="59"/>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1150" name="Rectangle 151"/>
          <p:cNvSpPr>
            <a:spLocks noChangeArrowheads="1"/>
          </p:cNvSpPr>
          <p:nvPr/>
        </p:nvSpPr>
        <p:spPr bwMode="auto">
          <a:xfrm>
            <a:off x="8385737" y="5674064"/>
            <a:ext cx="6315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000000"/>
                </a:solidFill>
                <a:latin typeface="+mn-lt"/>
                <a:cs typeface="Arial" panose="020B0604020202020204" pitchFamily="34" charset="0"/>
              </a:rPr>
              <a:t>1st Branch in </a:t>
            </a:r>
            <a:endParaRPr kumimoji="0" lang="en-US" altLang="en-US" sz="800" b="0"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Saudi Arabia</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sp>
        <p:nvSpPr>
          <p:cNvPr id="1151" name="Line 152"/>
          <p:cNvSpPr>
            <a:spLocks noChangeShapeType="1"/>
          </p:cNvSpPr>
          <p:nvPr/>
        </p:nvSpPr>
        <p:spPr bwMode="auto">
          <a:xfrm>
            <a:off x="9037620" y="4783435"/>
            <a:ext cx="0" cy="22912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1152" name="Rectangle 153"/>
          <p:cNvSpPr>
            <a:spLocks noChangeArrowheads="1"/>
          </p:cNvSpPr>
          <p:nvPr/>
        </p:nvSpPr>
        <p:spPr bwMode="auto">
          <a:xfrm>
            <a:off x="8735577" y="4391359"/>
            <a:ext cx="720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Muscat </a:t>
            </a:r>
          </a:p>
          <a:p>
            <a:pPr algn="ctr"/>
            <a:r>
              <a:rPr lang="en-US" altLang="en-US" sz="800" dirty="0">
                <a:solidFill>
                  <a:srgbClr val="000000"/>
                </a:solidFill>
                <a:latin typeface="+mn-lt"/>
                <a:cs typeface="Arial" panose="020B0604020202020204" pitchFamily="34" charset="0"/>
              </a:rPr>
              <a:t>Capital LLC </a:t>
            </a:r>
          </a:p>
          <a:p>
            <a:pPr algn="ctr"/>
            <a:r>
              <a:rPr lang="en-US" altLang="en-US" sz="800" dirty="0">
                <a:solidFill>
                  <a:srgbClr val="000000"/>
                </a:solidFill>
                <a:latin typeface="+mn-lt"/>
                <a:cs typeface="Arial" panose="020B0604020202020204" pitchFamily="34" charset="0"/>
              </a:rPr>
              <a:t>launched</a:t>
            </a:r>
            <a:endParaRPr lang="en-US" altLang="en-US" sz="800" dirty="0">
              <a:latin typeface="+mn-lt"/>
              <a:cs typeface="Arial" panose="020B0604020202020204" pitchFamily="34" charset="0"/>
            </a:endParaRPr>
          </a:p>
        </p:txBody>
      </p:sp>
      <p:sp>
        <p:nvSpPr>
          <p:cNvPr id="1156" name="Rectangle 157"/>
          <p:cNvSpPr>
            <a:spLocks noChangeArrowheads="1"/>
          </p:cNvSpPr>
          <p:nvPr/>
        </p:nvSpPr>
        <p:spPr bwMode="auto">
          <a:xfrm>
            <a:off x="9398138" y="5627983"/>
            <a:ext cx="602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1st Branch in</a:t>
            </a:r>
          </a:p>
          <a:p>
            <a:pPr algn="ctr"/>
            <a:r>
              <a:rPr lang="en-US" altLang="en-US" sz="800" dirty="0">
                <a:solidFill>
                  <a:srgbClr val="000000"/>
                </a:solidFill>
                <a:latin typeface="+mn-lt"/>
                <a:cs typeface="Arial" panose="020B0604020202020204" pitchFamily="34" charset="0"/>
              </a:rPr>
              <a:t>Kuwait</a:t>
            </a:r>
            <a:endParaRPr lang="en-US" altLang="en-US" sz="800" dirty="0">
              <a:latin typeface="+mn-l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 </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sp>
        <p:nvSpPr>
          <p:cNvPr id="1161" name="Freeform 162"/>
          <p:cNvSpPr>
            <a:spLocks/>
          </p:cNvSpPr>
          <p:nvPr/>
        </p:nvSpPr>
        <p:spPr bwMode="auto">
          <a:xfrm>
            <a:off x="10021415" y="4788819"/>
            <a:ext cx="45763" cy="219723"/>
          </a:xfrm>
          <a:custGeom>
            <a:avLst/>
            <a:gdLst>
              <a:gd name="T0" fmla="*/ 81 w 81"/>
              <a:gd name="T1" fmla="*/ 78 h 78"/>
              <a:gd name="T2" fmla="*/ 81 w 81"/>
              <a:gd name="T3" fmla="*/ 39 h 78"/>
              <a:gd name="T4" fmla="*/ 0 w 81"/>
              <a:gd name="T5" fmla="*/ 39 h 78"/>
              <a:gd name="T6" fmla="*/ 0 w 81"/>
              <a:gd name="T7" fmla="*/ 0 h 78"/>
            </a:gdLst>
            <a:ahLst/>
            <a:cxnLst>
              <a:cxn ang="0">
                <a:pos x="T0" y="T1"/>
              </a:cxn>
              <a:cxn ang="0">
                <a:pos x="T2" y="T3"/>
              </a:cxn>
              <a:cxn ang="0">
                <a:pos x="T4" y="T5"/>
              </a:cxn>
              <a:cxn ang="0">
                <a:pos x="T6" y="T7"/>
              </a:cxn>
            </a:cxnLst>
            <a:rect l="0" t="0" r="r" b="b"/>
            <a:pathLst>
              <a:path w="81" h="78">
                <a:moveTo>
                  <a:pt x="81" y="78"/>
                </a:moveTo>
                <a:lnTo>
                  <a:pt x="81" y="39"/>
                </a:lnTo>
                <a:lnTo>
                  <a:pt x="0" y="39"/>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1162" name="Rectangle 163"/>
          <p:cNvSpPr>
            <a:spLocks noChangeArrowheads="1"/>
          </p:cNvSpPr>
          <p:nvPr/>
        </p:nvSpPr>
        <p:spPr bwMode="auto">
          <a:xfrm>
            <a:off x="9896259" y="4511518"/>
            <a:ext cx="4488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Meethaq</a:t>
            </a:r>
          </a:p>
          <a:p>
            <a:pPr lvl="0"/>
            <a:r>
              <a:rPr lang="en-US" altLang="en-US" sz="800" dirty="0">
                <a:solidFill>
                  <a:srgbClr val="000000"/>
                </a:solidFill>
                <a:latin typeface="+mn-lt"/>
                <a:cs typeface="Arial" panose="020B0604020202020204" pitchFamily="34" charset="0"/>
              </a:rPr>
              <a:t>launched </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sp>
        <p:nvSpPr>
          <p:cNvPr id="1164" name="Freeform 165"/>
          <p:cNvSpPr>
            <a:spLocks/>
          </p:cNvSpPr>
          <p:nvPr/>
        </p:nvSpPr>
        <p:spPr bwMode="auto">
          <a:xfrm>
            <a:off x="10585424" y="5414470"/>
            <a:ext cx="45719" cy="250393"/>
          </a:xfrm>
          <a:custGeom>
            <a:avLst/>
            <a:gdLst>
              <a:gd name="T0" fmla="*/ 60 w 60"/>
              <a:gd name="T1" fmla="*/ 245 h 245"/>
              <a:gd name="T2" fmla="*/ 60 w 60"/>
              <a:gd name="T3" fmla="*/ 123 h 245"/>
              <a:gd name="T4" fmla="*/ 0 w 60"/>
              <a:gd name="T5" fmla="*/ 123 h 245"/>
              <a:gd name="T6" fmla="*/ 0 w 60"/>
              <a:gd name="T7" fmla="*/ 0 h 245"/>
            </a:gdLst>
            <a:ahLst/>
            <a:cxnLst>
              <a:cxn ang="0">
                <a:pos x="T0" y="T1"/>
              </a:cxn>
              <a:cxn ang="0">
                <a:pos x="T2" y="T3"/>
              </a:cxn>
              <a:cxn ang="0">
                <a:pos x="T4" y="T5"/>
              </a:cxn>
              <a:cxn ang="0">
                <a:pos x="T6" y="T7"/>
              </a:cxn>
            </a:cxnLst>
            <a:rect l="0" t="0" r="r" b="b"/>
            <a:pathLst>
              <a:path w="60" h="245">
                <a:moveTo>
                  <a:pt x="60" y="245"/>
                </a:moveTo>
                <a:lnTo>
                  <a:pt x="60" y="123"/>
                </a:lnTo>
                <a:lnTo>
                  <a:pt x="0" y="123"/>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1166" name="Rectangle 167"/>
          <p:cNvSpPr>
            <a:spLocks noChangeArrowheads="1"/>
          </p:cNvSpPr>
          <p:nvPr/>
        </p:nvSpPr>
        <p:spPr bwMode="auto">
          <a:xfrm>
            <a:off x="10309793" y="5691246"/>
            <a:ext cx="652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800" dirty="0">
                <a:solidFill>
                  <a:srgbClr val="000000"/>
                </a:solidFill>
                <a:latin typeface="+mn-lt"/>
                <a:cs typeface="Arial" panose="020B0604020202020204" pitchFamily="34" charset="0"/>
              </a:rPr>
              <a:t>Merger of BMI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Bank WITH Al</a:t>
            </a:r>
          </a:p>
          <a:p>
            <a:pPr lvl="0" algn="ctr"/>
            <a:r>
              <a:rPr lang="en-US" altLang="en-US" sz="800" dirty="0">
                <a:solidFill>
                  <a:srgbClr val="000000"/>
                </a:solidFill>
                <a:latin typeface="+mn-lt"/>
                <a:cs typeface="Arial" panose="020B0604020202020204" pitchFamily="34" charset="0"/>
              </a:rPr>
              <a:t>Salam Bank,</a:t>
            </a:r>
          </a:p>
          <a:p>
            <a:pPr lvl="0" algn="ctr"/>
            <a:r>
              <a:rPr lang="en-US" altLang="en-US" sz="800" dirty="0">
                <a:solidFill>
                  <a:srgbClr val="000000"/>
                </a:solidFill>
                <a:latin typeface="+mn-lt"/>
                <a:cs typeface="Arial" panose="020B0604020202020204" pitchFamily="34" charset="0"/>
              </a:rPr>
              <a:t>Bahrain </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sp>
        <p:nvSpPr>
          <p:cNvPr id="1167" name="Rectangle 168"/>
          <p:cNvSpPr>
            <a:spLocks noChangeArrowheads="1"/>
          </p:cNvSpPr>
          <p:nvPr/>
        </p:nvSpPr>
        <p:spPr bwMode="auto">
          <a:xfrm>
            <a:off x="10158995" y="5600582"/>
            <a:ext cx="320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cs typeface="Arial" panose="020B0604020202020204" pitchFamily="34" charset="0"/>
              </a:rPr>
              <a:t> </a:t>
            </a:r>
            <a:endParaRPr kumimoji="0" lang="en-US" altLang="en-US" sz="800" b="0" i="0" u="none" strike="noStrike" cap="none" normalizeH="0" baseline="0" dirty="0">
              <a:ln>
                <a:noFill/>
              </a:ln>
              <a:solidFill>
                <a:schemeClr val="tx1"/>
              </a:solidFill>
              <a:effectLst/>
              <a:latin typeface="+mn-lt"/>
              <a:cs typeface="Arial" panose="020B0604020202020204" pitchFamily="34" charset="0"/>
            </a:endParaRPr>
          </a:p>
        </p:txBody>
      </p:sp>
      <p:pic>
        <p:nvPicPr>
          <p:cNvPr id="84" name="Picture 4" descr="Flag of Saudi Arabia image and meaning Saudi Arabian flag - Country flags">
            <a:extLst>
              <a:ext uri="{FF2B5EF4-FFF2-40B4-BE49-F238E27FC236}">
                <a16:creationId xmlns:a16="http://schemas.microsoft.com/office/drawing/2014/main" id="{1A489F95-CDA5-4901-8941-1CEFFDEB21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2193" y="4207000"/>
            <a:ext cx="262162" cy="145333"/>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pic>
        <p:nvPicPr>
          <p:cNvPr id="85" name="Picture 4" descr="Flag of Saudi Arabia image and meaning Saudi Arabian flag - Country flags">
            <a:extLst>
              <a:ext uri="{FF2B5EF4-FFF2-40B4-BE49-F238E27FC236}">
                <a16:creationId xmlns:a16="http://schemas.microsoft.com/office/drawing/2014/main" id="{16E8F757-E82C-4E19-AF36-A19372FB96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51747" y="5958996"/>
            <a:ext cx="262162" cy="145333"/>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sp>
        <p:nvSpPr>
          <p:cNvPr id="121" name="TextBox 37">
            <a:extLst>
              <a:ext uri="{FF2B5EF4-FFF2-40B4-BE49-F238E27FC236}">
                <a16:creationId xmlns:a16="http://schemas.microsoft.com/office/drawing/2014/main" id="{3CB19A07-690B-46FC-85DA-F4C62ECBE212}"/>
              </a:ext>
            </a:extLst>
          </p:cNvPr>
          <p:cNvSpPr txBox="1"/>
          <p:nvPr/>
        </p:nvSpPr>
        <p:spPr>
          <a:xfrm>
            <a:off x="10572976" y="4258599"/>
            <a:ext cx="1100418" cy="6080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ea typeface="Tahoma" panose="020B0604030504040204" pitchFamily="34" charset="0"/>
                <a:cs typeface="Tahoma" panose="020B0604030504040204" pitchFamily="34" charset="0"/>
              </a:rPr>
              <a:t>Sale of Stake in Muscat Capital LLC by</a:t>
            </a:r>
            <a:r>
              <a:rPr lang="en-US" sz="800" baseline="0" dirty="0">
                <a:ea typeface="Tahoma" panose="020B0604030504040204" pitchFamily="34" charset="0"/>
                <a:cs typeface="Tahoma" panose="020B0604030504040204" pitchFamily="34" charset="0"/>
              </a:rPr>
              <a:t> share swap with SICO Bahrain</a:t>
            </a:r>
            <a:endParaRPr lang="en-US" sz="800" dirty="0">
              <a:ea typeface="Tahoma" panose="020B0604030504040204" pitchFamily="34" charset="0"/>
              <a:cs typeface="Tahoma" panose="020B0604030504040204" pitchFamily="34" charset="0"/>
            </a:endParaRPr>
          </a:p>
        </p:txBody>
      </p:sp>
      <p:pic>
        <p:nvPicPr>
          <p:cNvPr id="122" name="Picture 121" descr="Bahrain Flag.jpg">
            <a:extLst>
              <a:ext uri="{FF2B5EF4-FFF2-40B4-BE49-F238E27FC236}">
                <a16:creationId xmlns:a16="http://schemas.microsoft.com/office/drawing/2014/main" id="{B6A702F0-A6E9-4A3B-A109-23FA76236CC9}"/>
              </a:ext>
            </a:extLst>
          </p:cNvPr>
          <p:cNvPicPr>
            <a:picLocks noChangeAspect="1"/>
          </p:cNvPicPr>
          <p:nvPr/>
        </p:nvPicPr>
        <p:blipFill>
          <a:blip r:embed="rId9" cstate="print"/>
          <a:srcRect/>
          <a:stretch>
            <a:fillRect/>
          </a:stretch>
        </p:blipFill>
        <p:spPr bwMode="gray">
          <a:xfrm>
            <a:off x="10942504" y="4048423"/>
            <a:ext cx="293688" cy="172278"/>
          </a:xfrm>
          <a:prstGeom prst="rect">
            <a:avLst/>
          </a:prstGeom>
          <a:noFill/>
          <a:ln w="9525">
            <a:noFill/>
            <a:miter lim="800000"/>
            <a:headEnd/>
            <a:tailEnd/>
          </a:ln>
        </p:spPr>
      </p:pic>
      <p:sp>
        <p:nvSpPr>
          <p:cNvPr id="86" name="Line 152">
            <a:extLst>
              <a:ext uri="{FF2B5EF4-FFF2-40B4-BE49-F238E27FC236}">
                <a16:creationId xmlns:a16="http://schemas.microsoft.com/office/drawing/2014/main" id="{F2E171BC-37AE-4B66-B4B3-D296C2B908BE}"/>
              </a:ext>
            </a:extLst>
          </p:cNvPr>
          <p:cNvSpPr>
            <a:spLocks noChangeShapeType="1"/>
          </p:cNvSpPr>
          <p:nvPr/>
        </p:nvSpPr>
        <p:spPr bwMode="auto">
          <a:xfrm>
            <a:off x="11085450" y="4844359"/>
            <a:ext cx="0" cy="16668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66" name="Line 142">
            <a:extLst>
              <a:ext uri="{FF2B5EF4-FFF2-40B4-BE49-F238E27FC236}">
                <a16:creationId xmlns:a16="http://schemas.microsoft.com/office/drawing/2014/main" id="{DCD9F7C4-823A-4A62-9AE1-9D901178E1B1}"/>
              </a:ext>
            </a:extLst>
          </p:cNvPr>
          <p:cNvSpPr>
            <a:spLocks noChangeShapeType="1"/>
          </p:cNvSpPr>
          <p:nvPr/>
        </p:nvSpPr>
        <p:spPr bwMode="auto">
          <a:xfrm flipH="1">
            <a:off x="6051729" y="4797963"/>
            <a:ext cx="0" cy="19672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cs typeface="Arial" panose="020B0604020202020204" pitchFamily="34" charset="0"/>
            </a:endParaRPr>
          </a:p>
        </p:txBody>
      </p:sp>
      <p:sp>
        <p:nvSpPr>
          <p:cNvPr id="49" name="TextBox 48">
            <a:extLst>
              <a:ext uri="{FF2B5EF4-FFF2-40B4-BE49-F238E27FC236}">
                <a16:creationId xmlns:a16="http://schemas.microsoft.com/office/drawing/2014/main" id="{FDFC80A3-454C-40D8-8D05-2DE11F7C165F}"/>
              </a:ext>
            </a:extLst>
          </p:cNvPr>
          <p:cNvSpPr txBox="1"/>
          <p:nvPr/>
        </p:nvSpPr>
        <p:spPr bwMode="gray">
          <a:xfrm>
            <a:off x="247990" y="636346"/>
            <a:ext cx="5350581" cy="333030"/>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defTabSz="857139">
              <a:defRPr/>
            </a:pPr>
            <a:r>
              <a:rPr lang="en-GB" altLang="zh-TW" sz="1400" kern="0" dirty="0">
                <a:solidFill>
                  <a:schemeClr val="bg1"/>
                </a:solidFill>
                <a:ea typeface="新細明體"/>
                <a:cs typeface="Arial" panose="020B0604020202020204" pitchFamily="34" charset="0"/>
              </a:rPr>
              <a:t>Overview</a:t>
            </a:r>
          </a:p>
        </p:txBody>
      </p:sp>
      <p:sp>
        <p:nvSpPr>
          <p:cNvPr id="50" name="TextBox 49">
            <a:extLst>
              <a:ext uri="{FF2B5EF4-FFF2-40B4-BE49-F238E27FC236}">
                <a16:creationId xmlns:a16="http://schemas.microsoft.com/office/drawing/2014/main" id="{9D7FABBC-051C-4301-8E08-2F2F5F37CFDF}"/>
              </a:ext>
            </a:extLst>
          </p:cNvPr>
          <p:cNvSpPr txBox="1"/>
          <p:nvPr/>
        </p:nvSpPr>
        <p:spPr bwMode="gray">
          <a:xfrm>
            <a:off x="5674656" y="631476"/>
            <a:ext cx="5106555" cy="337899"/>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defTabSz="857139">
              <a:defRPr/>
            </a:pPr>
            <a:r>
              <a:rPr lang="en-GB" altLang="zh-TW" sz="1400" kern="0" dirty="0">
                <a:solidFill>
                  <a:schemeClr val="bg1"/>
                </a:solidFill>
                <a:ea typeface="新細明體"/>
                <a:cs typeface="Arial" panose="020B0604020202020204" pitchFamily="34" charset="0"/>
              </a:rPr>
              <a:t>Major Shareholders % as of Mar 2023</a:t>
            </a:r>
          </a:p>
        </p:txBody>
      </p:sp>
      <p:sp>
        <p:nvSpPr>
          <p:cNvPr id="51" name="TextBox 50">
            <a:extLst>
              <a:ext uri="{FF2B5EF4-FFF2-40B4-BE49-F238E27FC236}">
                <a16:creationId xmlns:a16="http://schemas.microsoft.com/office/drawing/2014/main" id="{91DF2DE1-4ADD-4439-9834-97CBE41A54A4}"/>
              </a:ext>
            </a:extLst>
          </p:cNvPr>
          <p:cNvSpPr txBox="1"/>
          <p:nvPr/>
        </p:nvSpPr>
        <p:spPr bwMode="gray">
          <a:xfrm>
            <a:off x="5669896" y="3537544"/>
            <a:ext cx="5106555" cy="337899"/>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defTabSz="857139">
              <a:lnSpc>
                <a:spcPct val="85000"/>
              </a:lnSpc>
              <a:defRPr/>
            </a:pPr>
            <a:r>
              <a:rPr lang="en-GB" altLang="zh-TW" sz="1400" kern="0" dirty="0">
                <a:solidFill>
                  <a:schemeClr val="bg1"/>
                </a:solidFill>
                <a:ea typeface="新細明體"/>
                <a:cs typeface="Arial" panose="020B0604020202020204" pitchFamily="34" charset="0"/>
              </a:rPr>
              <a:t>Bank Muscat Footsteps</a:t>
            </a:r>
          </a:p>
        </p:txBody>
      </p:sp>
      <p:sp>
        <p:nvSpPr>
          <p:cNvPr id="52" name="TextBox 51">
            <a:extLst>
              <a:ext uri="{FF2B5EF4-FFF2-40B4-BE49-F238E27FC236}">
                <a16:creationId xmlns:a16="http://schemas.microsoft.com/office/drawing/2014/main" id="{FE05342E-D713-4371-9C97-C208971F6C38}"/>
              </a:ext>
            </a:extLst>
          </p:cNvPr>
          <p:cNvSpPr txBox="1"/>
          <p:nvPr/>
        </p:nvSpPr>
        <p:spPr bwMode="gray">
          <a:xfrm>
            <a:off x="247989" y="3531562"/>
            <a:ext cx="5350581" cy="333030"/>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defTabSz="857139">
              <a:lnSpc>
                <a:spcPct val="85000"/>
              </a:lnSpc>
              <a:defRPr/>
            </a:pPr>
            <a:r>
              <a:rPr lang="en-GB" altLang="zh-TW" sz="1400" kern="0" dirty="0">
                <a:solidFill>
                  <a:schemeClr val="bg1"/>
                </a:solidFill>
                <a:ea typeface="新細明體"/>
                <a:cs typeface="Arial" panose="020B0604020202020204" pitchFamily="34" charset="0"/>
              </a:rPr>
              <a:t>Key Financials</a:t>
            </a:r>
          </a:p>
        </p:txBody>
      </p:sp>
      <p:pic>
        <p:nvPicPr>
          <p:cNvPr id="4" name="Picture 3">
            <a:extLst>
              <a:ext uri="{FF2B5EF4-FFF2-40B4-BE49-F238E27FC236}">
                <a16:creationId xmlns:a16="http://schemas.microsoft.com/office/drawing/2014/main" id="{A63E772B-BB87-4DE6-AD9D-95FD60140BB6}"/>
              </a:ext>
            </a:extLst>
          </p:cNvPr>
          <p:cNvPicPr>
            <a:picLocks noChangeAspect="1"/>
          </p:cNvPicPr>
          <p:nvPr/>
        </p:nvPicPr>
        <p:blipFill>
          <a:blip r:embed="rId10"/>
          <a:stretch>
            <a:fillRect/>
          </a:stretch>
        </p:blipFill>
        <p:spPr>
          <a:xfrm>
            <a:off x="5869569" y="4851569"/>
            <a:ext cx="5912896" cy="704603"/>
          </a:xfrm>
          <a:prstGeom prst="rect">
            <a:avLst/>
          </a:prstGeom>
        </p:spPr>
      </p:pic>
      <p:pic>
        <p:nvPicPr>
          <p:cNvPr id="5" name="Picture 4">
            <a:extLst>
              <a:ext uri="{FF2B5EF4-FFF2-40B4-BE49-F238E27FC236}">
                <a16:creationId xmlns:a16="http://schemas.microsoft.com/office/drawing/2014/main" id="{FC06F28E-11AD-49B9-B0F9-52AEE91D6598}"/>
              </a:ext>
            </a:extLst>
          </p:cNvPr>
          <p:cNvPicPr>
            <a:picLocks noChangeAspect="1"/>
          </p:cNvPicPr>
          <p:nvPr/>
        </p:nvPicPr>
        <p:blipFill>
          <a:blip r:embed="rId11"/>
          <a:stretch>
            <a:fillRect/>
          </a:stretch>
        </p:blipFill>
        <p:spPr>
          <a:xfrm>
            <a:off x="238009" y="3875561"/>
            <a:ext cx="5387382" cy="2380731"/>
          </a:xfrm>
          <a:prstGeom prst="rect">
            <a:avLst/>
          </a:prstGeom>
        </p:spPr>
      </p:pic>
      <p:pic>
        <p:nvPicPr>
          <p:cNvPr id="2" name="Picture 1">
            <a:extLst>
              <a:ext uri="{FF2B5EF4-FFF2-40B4-BE49-F238E27FC236}">
                <a16:creationId xmlns:a16="http://schemas.microsoft.com/office/drawing/2014/main" id="{89A71D10-D56A-4351-B58A-78036A6803D5}"/>
              </a:ext>
            </a:extLst>
          </p:cNvPr>
          <p:cNvPicPr>
            <a:picLocks noChangeAspect="1"/>
          </p:cNvPicPr>
          <p:nvPr/>
        </p:nvPicPr>
        <p:blipFill>
          <a:blip r:embed="rId12"/>
          <a:stretch>
            <a:fillRect/>
          </a:stretch>
        </p:blipFill>
        <p:spPr>
          <a:xfrm>
            <a:off x="6244364" y="801434"/>
            <a:ext cx="4100736" cy="2785428"/>
          </a:xfrm>
          <a:prstGeom prst="rect">
            <a:avLst/>
          </a:prstGeom>
        </p:spPr>
      </p:pic>
    </p:spTree>
    <p:extLst>
      <p:ext uri="{BB962C8B-B14F-4D97-AF65-F5344CB8AC3E}">
        <p14:creationId xmlns:p14="http://schemas.microsoft.com/office/powerpoint/2010/main" val="112843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561340" y="5864226"/>
            <a:ext cx="1193800" cy="1108074"/>
          </a:xfrm>
        </p:spPr>
        <p:txBody>
          <a:bodyPr/>
          <a:lstStyle/>
          <a:p>
            <a:fld id="{B891D6A9-BDAC-49C0-AC14-0A2706A24BFE}" type="slidenum">
              <a:rPr lang="en-US" smtClean="0">
                <a:latin typeface="+mn-lt"/>
              </a:rPr>
              <a:pPr/>
              <a:t>6</a:t>
            </a:fld>
            <a:endParaRPr lang="en-US">
              <a:latin typeface="+mn-lt"/>
            </a:endParaRPr>
          </a:p>
        </p:txBody>
      </p:sp>
      <p:sp>
        <p:nvSpPr>
          <p:cNvPr id="10" name="TextBox 9">
            <a:extLst>
              <a:ext uri="{FF2B5EF4-FFF2-40B4-BE49-F238E27FC236}">
                <a16:creationId xmlns:a16="http://schemas.microsoft.com/office/drawing/2014/main" id="{4E6FA154-A092-0146-90EC-7230D000C606}"/>
              </a:ext>
            </a:extLst>
          </p:cNvPr>
          <p:cNvSpPr txBox="1"/>
          <p:nvPr/>
        </p:nvSpPr>
        <p:spPr>
          <a:xfrm>
            <a:off x="219706" y="253150"/>
            <a:ext cx="7216156" cy="584775"/>
          </a:xfrm>
          <a:prstGeom prst="rect">
            <a:avLst/>
          </a:prstGeom>
          <a:noFill/>
        </p:spPr>
        <p:txBody>
          <a:bodyPr wrap="square" rtlCol="0">
            <a:spAutoFit/>
          </a:bodyPr>
          <a:lstStyle/>
          <a:p>
            <a:r>
              <a:rPr lang="en-US" sz="3200" dirty="0">
                <a:solidFill>
                  <a:srgbClr val="E52F36"/>
                </a:solidFill>
                <a:ea typeface="Tahoma" panose="020B0604030504040204" pitchFamily="34" charset="0"/>
                <a:cs typeface="Arial" panose="020B0604020202020204" pitchFamily="34" charset="0"/>
              </a:rPr>
              <a:t>Bank Muscat – Key Highlights</a:t>
            </a:r>
          </a:p>
        </p:txBody>
      </p:sp>
      <p:sp>
        <p:nvSpPr>
          <p:cNvPr id="18" name="Rectangle 11"/>
          <p:cNvSpPr>
            <a:spLocks noChangeArrowheads="1"/>
          </p:cNvSpPr>
          <p:nvPr/>
        </p:nvSpPr>
        <p:spPr bwMode="gray">
          <a:xfrm>
            <a:off x="3671873" y="1176756"/>
            <a:ext cx="3741446" cy="907371"/>
          </a:xfrm>
          <a:prstGeom prst="rect">
            <a:avLst/>
          </a:prstGeom>
          <a:noFill/>
          <a:ln w="12700">
            <a:solidFill>
              <a:srgbClr val="C00000"/>
            </a:solidFill>
            <a:prstDash val="dash"/>
            <a:miter lim="800000"/>
            <a:headEnd/>
            <a:tailEnd/>
          </a:ln>
        </p:spPr>
        <p:txBody>
          <a:bodyPr wrap="square" lIns="91440" tIns="91440" rIns="91440" bIns="33746" anchor="t">
            <a:noAutofit/>
          </a:bodyPr>
          <a:lstStyle/>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Largest Bank in Oman by total assets of RO 13.1 bn and a dominant domestic market share of total assets of </a:t>
            </a:r>
            <a:r>
              <a:rPr lang="en-GB" sz="1000" dirty="0">
                <a:cs typeface="Arial" panose="020B0604020202020204" pitchFamily="34" charset="0"/>
              </a:rPr>
              <a:t>33.9%</a:t>
            </a:r>
          </a:p>
          <a:p>
            <a:pPr marL="171450" indent="-171450">
              <a:spcBef>
                <a:spcPts val="328"/>
              </a:spcBef>
              <a:buClr>
                <a:srgbClr val="900000"/>
              </a:buClr>
              <a:buFont typeface="Arial" panose="020B0604020202020204" pitchFamily="34" charset="0"/>
              <a:buChar char="»"/>
            </a:pPr>
            <a:r>
              <a:rPr lang="en-GB" sz="1000" dirty="0">
                <a:cs typeface="Arial" panose="020B0604020202020204" pitchFamily="34" charset="0"/>
              </a:rPr>
              <a:t>The only bank in Oman to be designated a “D-SIB” </a:t>
            </a:r>
          </a:p>
          <a:p>
            <a:pPr marL="171450" indent="-171450">
              <a:spcBef>
                <a:spcPts val="328"/>
              </a:spcBef>
              <a:buClr>
                <a:srgbClr val="900000"/>
              </a:buClr>
              <a:buFont typeface="Arial" panose="020B0604020202020204" pitchFamily="34" charset="0"/>
              <a:buChar char="»"/>
            </a:pPr>
            <a:r>
              <a:rPr lang="en-GB" sz="1000" dirty="0">
                <a:cs typeface="Arial" panose="020B0604020202020204" pitchFamily="34" charset="0"/>
              </a:rPr>
              <a:t>Largest branch network with 175 domestic branches</a:t>
            </a:r>
          </a:p>
        </p:txBody>
      </p:sp>
      <p:sp>
        <p:nvSpPr>
          <p:cNvPr id="24" name="Rectangle 17"/>
          <p:cNvSpPr>
            <a:spLocks noChangeArrowheads="1"/>
          </p:cNvSpPr>
          <p:nvPr/>
        </p:nvSpPr>
        <p:spPr bwMode="gray">
          <a:xfrm>
            <a:off x="7503006" y="1645308"/>
            <a:ext cx="3080940" cy="1021404"/>
          </a:xfrm>
          <a:prstGeom prst="rect">
            <a:avLst/>
          </a:prstGeom>
          <a:noFill/>
          <a:ln w="12700">
            <a:solidFill>
              <a:srgbClr val="C00000"/>
            </a:solidFill>
            <a:prstDash val="dash"/>
            <a:miter lim="800000"/>
            <a:headEnd/>
            <a:tailEnd/>
          </a:ln>
        </p:spPr>
        <p:txBody>
          <a:bodyPr wrap="square" lIns="91440" tIns="91440" rIns="91440" bIns="33746" anchor="t">
            <a:noAutofit/>
          </a:bodyPr>
          <a:lstStyle/>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Historical shareholding by:</a:t>
            </a:r>
          </a:p>
          <a:p>
            <a:pPr marL="332163" lvl="1" indent="-171450">
              <a:spcBef>
                <a:spcPts val="328"/>
              </a:spcBef>
              <a:buClr>
                <a:srgbClr val="900000"/>
              </a:buClr>
              <a:buFont typeface="Wingdings" panose="05000000000000000000" pitchFamily="2" charset="2"/>
              <a:buChar char="§"/>
            </a:pPr>
            <a:r>
              <a:rPr lang="en-GB" sz="1000" dirty="0">
                <a:cs typeface="Arial" panose="020B0604020202020204" pitchFamily="34" charset="0"/>
              </a:rPr>
              <a:t>Royal Court Affairs: 23.63%</a:t>
            </a:r>
          </a:p>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Stable shareholding by various Omani Pension funds ~ 24% </a:t>
            </a:r>
            <a:endParaRPr lang="en-GB" sz="1000" dirty="0">
              <a:cs typeface="Arial" panose="020B0604020202020204" pitchFamily="34" charset="0"/>
            </a:endParaRPr>
          </a:p>
        </p:txBody>
      </p:sp>
      <p:sp>
        <p:nvSpPr>
          <p:cNvPr id="25" name="Rectangle 20"/>
          <p:cNvSpPr>
            <a:spLocks noChangeArrowheads="1"/>
          </p:cNvSpPr>
          <p:nvPr/>
        </p:nvSpPr>
        <p:spPr bwMode="gray">
          <a:xfrm>
            <a:off x="351446" y="1645628"/>
            <a:ext cx="3239286" cy="1239424"/>
          </a:xfrm>
          <a:prstGeom prst="rect">
            <a:avLst/>
          </a:prstGeom>
          <a:noFill/>
          <a:ln w="12700">
            <a:solidFill>
              <a:srgbClr val="C00000"/>
            </a:solidFill>
            <a:prstDash val="dash"/>
            <a:miter lim="800000"/>
            <a:headEnd/>
            <a:tailEnd/>
          </a:ln>
        </p:spPr>
        <p:txBody>
          <a:bodyPr wrap="square" lIns="91440" tIns="91440" rIns="91440" bIns="33746" anchor="t">
            <a:noAutofit/>
          </a:bodyPr>
          <a:lstStyle/>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Stable and consistent financial performance </a:t>
            </a:r>
          </a:p>
          <a:p>
            <a:pPr marL="332163" lvl="1" indent="-171450">
              <a:spcBef>
                <a:spcPts val="328"/>
              </a:spcBef>
              <a:buClr>
                <a:srgbClr val="900000"/>
              </a:buClr>
              <a:buFont typeface="Wingdings" panose="05000000000000000000" pitchFamily="2" charset="2"/>
              <a:buChar char="§"/>
            </a:pPr>
            <a:r>
              <a:rPr lang="en-US" sz="1000" dirty="0">
                <a:cs typeface="Arial" panose="020B0604020202020204" pitchFamily="34" charset="0"/>
              </a:rPr>
              <a:t>Solid topline income growth </a:t>
            </a:r>
          </a:p>
          <a:p>
            <a:pPr marL="332163" lvl="1" indent="-171450">
              <a:spcBef>
                <a:spcPts val="328"/>
              </a:spcBef>
              <a:buClr>
                <a:srgbClr val="900000"/>
              </a:buClr>
              <a:buFont typeface="Wingdings" panose="05000000000000000000" pitchFamily="2" charset="2"/>
              <a:buChar char="§"/>
            </a:pPr>
            <a:r>
              <a:rPr lang="en-US" sz="1000" dirty="0">
                <a:cs typeface="Arial" panose="020B0604020202020204" pitchFamily="34" charset="0"/>
              </a:rPr>
              <a:t>Stable cost-to-income ratio despite business and infrastructure expansion </a:t>
            </a:r>
            <a:endParaRPr lang="en-GB" sz="1000" dirty="0">
              <a:cs typeface="Arial" panose="020B0604020202020204" pitchFamily="34" charset="0"/>
            </a:endParaRPr>
          </a:p>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Strong and sustainable profitability metrics:</a:t>
            </a:r>
          </a:p>
          <a:p>
            <a:pPr marL="332163" lvl="1" indent="-171450">
              <a:spcBef>
                <a:spcPts val="328"/>
              </a:spcBef>
              <a:buClr>
                <a:srgbClr val="900000"/>
              </a:buClr>
              <a:buFont typeface="Wingdings" panose="05000000000000000000" pitchFamily="2" charset="2"/>
              <a:buChar char="§"/>
            </a:pPr>
            <a:r>
              <a:rPr lang="en-GB" sz="1000" dirty="0">
                <a:solidFill>
                  <a:prstClr val="black"/>
                </a:solidFill>
                <a:cs typeface="Arial" panose="020B0604020202020204" pitchFamily="34" charset="0"/>
              </a:rPr>
              <a:t>Operating income 2018-2022 CAGR of 3.0%</a:t>
            </a:r>
          </a:p>
        </p:txBody>
      </p:sp>
      <p:sp>
        <p:nvSpPr>
          <p:cNvPr id="26" name="Rectangle 21"/>
          <p:cNvSpPr>
            <a:spLocks noChangeArrowheads="1"/>
          </p:cNvSpPr>
          <p:nvPr/>
        </p:nvSpPr>
        <p:spPr bwMode="gray">
          <a:xfrm>
            <a:off x="7503006" y="3208073"/>
            <a:ext cx="3088794" cy="1501659"/>
          </a:xfrm>
          <a:prstGeom prst="rect">
            <a:avLst/>
          </a:prstGeom>
          <a:noFill/>
          <a:ln w="12700">
            <a:solidFill>
              <a:srgbClr val="C00000"/>
            </a:solidFill>
            <a:prstDash val="dash"/>
            <a:miter lim="800000"/>
            <a:headEnd/>
            <a:tailEnd/>
          </a:ln>
        </p:spPr>
        <p:txBody>
          <a:bodyPr wrap="square" lIns="91440" tIns="91440" rIns="91440" bIns="33746" anchor="t">
            <a:noAutofit/>
          </a:bodyPr>
          <a:lstStyle/>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Stable banking sector</a:t>
            </a:r>
          </a:p>
          <a:p>
            <a:pPr marL="171450" indent="-171450">
              <a:spcBef>
                <a:spcPts val="328"/>
              </a:spcBef>
              <a:buClr>
                <a:srgbClr val="900000"/>
              </a:buClr>
              <a:buFont typeface="Arial" panose="020B0604020202020204" pitchFamily="34" charset="0"/>
              <a:buChar char="»"/>
            </a:pPr>
            <a:r>
              <a:rPr lang="en-GB" sz="1000" dirty="0">
                <a:cs typeface="Arial" panose="020B0604020202020204" pitchFamily="34" charset="0"/>
              </a:rPr>
              <a:t>Prudent regulatory environment   </a:t>
            </a:r>
          </a:p>
          <a:p>
            <a:pPr marL="171450" indent="-171450">
              <a:spcBef>
                <a:spcPts val="328"/>
              </a:spcBef>
              <a:buClr>
                <a:srgbClr val="900000"/>
              </a:buClr>
              <a:buFont typeface="Arial" panose="020B0604020202020204" pitchFamily="34" charset="0"/>
              <a:buChar char="»"/>
            </a:pPr>
            <a:r>
              <a:rPr lang="en-GB" sz="1000" dirty="0">
                <a:cs typeface="Arial" panose="020B0604020202020204" pitchFamily="34" charset="0"/>
              </a:rPr>
              <a:t>Stable political system in the Oman with excellent diplomatic relationship in the region </a:t>
            </a:r>
          </a:p>
          <a:p>
            <a:pPr marL="171450" indent="-171450">
              <a:spcBef>
                <a:spcPts val="328"/>
              </a:spcBef>
              <a:buClr>
                <a:srgbClr val="900000"/>
              </a:buClr>
              <a:buFont typeface="Arial" panose="020B0604020202020204" pitchFamily="34" charset="0"/>
              <a:buChar char="»"/>
            </a:pPr>
            <a:r>
              <a:rPr lang="en-GB" sz="1000" dirty="0">
                <a:cs typeface="Arial" panose="020B0604020202020204" pitchFamily="34" charset="0"/>
              </a:rPr>
              <a:t>Positioned to benefit from growth in Oman with economic diversification focus, favourable population demographics and reform oriented government policies</a:t>
            </a:r>
          </a:p>
        </p:txBody>
      </p:sp>
      <p:sp>
        <p:nvSpPr>
          <p:cNvPr id="27" name="Rectangle 20"/>
          <p:cNvSpPr>
            <a:spLocks noChangeArrowheads="1"/>
          </p:cNvSpPr>
          <p:nvPr/>
        </p:nvSpPr>
        <p:spPr bwMode="gray">
          <a:xfrm>
            <a:off x="5855308" y="5063673"/>
            <a:ext cx="3441091" cy="969565"/>
          </a:xfrm>
          <a:prstGeom prst="rect">
            <a:avLst/>
          </a:prstGeom>
          <a:noFill/>
          <a:ln w="12700">
            <a:solidFill>
              <a:srgbClr val="C00000"/>
            </a:solidFill>
            <a:prstDash val="dash"/>
            <a:miter lim="800000"/>
            <a:headEnd/>
            <a:tailEnd/>
          </a:ln>
        </p:spPr>
        <p:txBody>
          <a:bodyPr wrap="square" lIns="91440" tIns="91440" rIns="91440" bIns="33746" anchor="t">
            <a:noAutofit/>
          </a:bodyPr>
          <a:lstStyle/>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Stable and experienced management with proven track record of successful organic and inorganic growth </a:t>
            </a:r>
          </a:p>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Strong Board of Directors and corporate governance practices</a:t>
            </a:r>
          </a:p>
        </p:txBody>
      </p:sp>
      <p:sp>
        <p:nvSpPr>
          <p:cNvPr id="29" name="Rectangle 18"/>
          <p:cNvSpPr>
            <a:spLocks noChangeArrowheads="1"/>
          </p:cNvSpPr>
          <p:nvPr/>
        </p:nvSpPr>
        <p:spPr bwMode="gray">
          <a:xfrm>
            <a:off x="342900" y="3397246"/>
            <a:ext cx="3239286" cy="1108074"/>
          </a:xfrm>
          <a:prstGeom prst="rect">
            <a:avLst/>
          </a:prstGeom>
          <a:noFill/>
          <a:ln w="12700">
            <a:solidFill>
              <a:srgbClr val="C00000"/>
            </a:solidFill>
            <a:prstDash val="dash"/>
            <a:miter lim="800000"/>
            <a:headEnd/>
            <a:tailEnd/>
          </a:ln>
        </p:spPr>
        <p:txBody>
          <a:bodyPr wrap="square" lIns="91440" tIns="91440" rIns="91440" bIns="33746" anchor="t">
            <a:noAutofit/>
          </a:bodyPr>
          <a:lstStyle/>
          <a:p>
            <a:pPr marL="171450" indent="-171450">
              <a:spcBef>
                <a:spcPts val="328"/>
              </a:spcBef>
              <a:buClr>
                <a:srgbClr val="900000"/>
              </a:buClr>
              <a:buFont typeface="Arial" panose="020B0604020202020204" pitchFamily="34" charset="0"/>
              <a:buChar char="»"/>
            </a:pPr>
            <a:r>
              <a:rPr lang="en-GB" sz="1000" dirty="0">
                <a:cs typeface="Arial" panose="020B0604020202020204" pitchFamily="34" charset="0"/>
              </a:rPr>
              <a:t>High liquidity with 20.9% of the balance sheet composed of liquid assets</a:t>
            </a:r>
          </a:p>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Strong capitalization levels offering room for substantial growth</a:t>
            </a:r>
          </a:p>
          <a:p>
            <a:pPr marL="171450" indent="-171450">
              <a:spcBef>
                <a:spcPts val="328"/>
              </a:spcBef>
              <a:buClr>
                <a:srgbClr val="900000"/>
              </a:buClr>
              <a:buFont typeface="Arial" panose="020B0604020202020204" pitchFamily="34" charset="0"/>
              <a:buChar char="»"/>
            </a:pPr>
            <a:r>
              <a:rPr lang="en-GB" sz="1000" dirty="0">
                <a:cs typeface="Arial" panose="020B0604020202020204" pitchFamily="34" charset="0"/>
              </a:rPr>
              <a:t>CAR of 20.53% as of 31 Mar 2023 with Tier 1 CAR of 19.59%</a:t>
            </a:r>
          </a:p>
        </p:txBody>
      </p:sp>
      <p:sp>
        <p:nvSpPr>
          <p:cNvPr id="31" name="Rectangle 18"/>
          <p:cNvSpPr>
            <a:spLocks noChangeArrowheads="1"/>
          </p:cNvSpPr>
          <p:nvPr/>
        </p:nvSpPr>
        <p:spPr bwMode="gray">
          <a:xfrm>
            <a:off x="2107238" y="5063674"/>
            <a:ext cx="3441091" cy="969564"/>
          </a:xfrm>
          <a:prstGeom prst="rect">
            <a:avLst/>
          </a:prstGeom>
          <a:noFill/>
          <a:ln w="12700">
            <a:solidFill>
              <a:srgbClr val="C00000"/>
            </a:solidFill>
            <a:prstDash val="dash"/>
            <a:miter lim="800000"/>
            <a:headEnd/>
            <a:tailEnd/>
          </a:ln>
        </p:spPr>
        <p:txBody>
          <a:bodyPr wrap="square" lIns="91440" tIns="91440" rIns="91440" bIns="33746" anchor="t">
            <a:noAutofit/>
          </a:bodyPr>
          <a:lstStyle/>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Conservative lending approach </a:t>
            </a:r>
          </a:p>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Strong risk adherence architecture and policies</a:t>
            </a:r>
          </a:p>
          <a:p>
            <a:pPr marL="171450" indent="-171450">
              <a:spcBef>
                <a:spcPts val="328"/>
              </a:spcBef>
              <a:buClr>
                <a:srgbClr val="900000"/>
              </a:buClr>
              <a:buFont typeface="Arial" panose="020B0604020202020204" pitchFamily="34" charset="0"/>
              <a:buChar char="»"/>
            </a:pPr>
            <a:r>
              <a:rPr lang="en-GB" sz="1000" dirty="0">
                <a:solidFill>
                  <a:prstClr val="black"/>
                </a:solidFill>
                <a:cs typeface="Arial" panose="020B0604020202020204" pitchFamily="34" charset="0"/>
              </a:rPr>
              <a:t>Robust asset quality metrics </a:t>
            </a:r>
          </a:p>
        </p:txBody>
      </p:sp>
      <p:sp>
        <p:nvSpPr>
          <p:cNvPr id="33" name="Rectangle 32"/>
          <p:cNvSpPr/>
          <p:nvPr/>
        </p:nvSpPr>
        <p:spPr>
          <a:xfrm>
            <a:off x="361219" y="6688704"/>
            <a:ext cx="4866717" cy="122598"/>
          </a:xfrm>
          <a:prstGeom prst="rect">
            <a:avLst/>
          </a:prstGeom>
        </p:spPr>
        <p:txBody>
          <a:bodyPr wrap="none" lIns="0" tIns="0" rIns="0" bIns="0">
            <a:spAutoFit/>
          </a:bodyPr>
          <a:lstStyle/>
          <a:p>
            <a:pPr marL="0" marR="0" indent="-112420" defTabSz="829178" eaLnBrk="1" latinLnBrk="0" hangingPunct="1">
              <a:lnSpc>
                <a:spcPct val="110000"/>
              </a:lnSpc>
              <a:spcAft>
                <a:spcPct val="10000"/>
              </a:spcAft>
              <a:buClrTx/>
              <a:buSzTx/>
              <a:buFontTx/>
              <a:buNone/>
              <a:tabLst/>
              <a:defRPr/>
            </a:pPr>
            <a:r>
              <a:rPr lang="en-GB" sz="800" dirty="0">
                <a:solidFill>
                  <a:srgbClr val="53565A"/>
                </a:solidFill>
                <a:ea typeface="+mj-ea"/>
                <a:cs typeface="Arial" panose="020B0604020202020204" pitchFamily="34" charset="0"/>
              </a:rPr>
              <a:t>Source: BM Financial results as of Mar-23, Central Bank of Oman Statistical Bulletin as of Feb-23 unaudited</a:t>
            </a:r>
          </a:p>
        </p:txBody>
      </p:sp>
      <p:graphicFrame>
        <p:nvGraphicFramePr>
          <p:cNvPr id="2" name="Table 1"/>
          <p:cNvGraphicFramePr>
            <a:graphicFrameLocks noGrp="1"/>
          </p:cNvGraphicFramePr>
          <p:nvPr/>
        </p:nvGraphicFramePr>
        <p:xfrm>
          <a:off x="12663948" y="6191250"/>
          <a:ext cx="2438400" cy="81915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71450">
                <a:tc>
                  <a:txBody>
                    <a:bodyPr/>
                    <a:lstStyle/>
                    <a:p>
                      <a:pPr algn="ctr" fontAlgn="b"/>
                      <a:r>
                        <a:rPr lang="en-US" sz="1000" b="1" u="none" strike="noStrike" dirty="0">
                          <a:effectLst/>
                        </a:rPr>
                        <a:t>2020</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b="1" u="none" strike="noStrike" dirty="0">
                          <a:effectLst/>
                        </a:rPr>
                        <a:t>2019</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b="1" u="none" strike="noStrike" dirty="0">
                          <a:effectLst/>
                        </a:rPr>
                        <a:t>2018</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b="1" u="none" strike="noStrike" dirty="0">
                          <a:effectLst/>
                        </a:rPr>
                        <a:t>2017</a:t>
                      </a:r>
                      <a:endParaRPr lang="en-US" sz="1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171450">
                <a:tc>
                  <a:txBody>
                    <a:bodyPr/>
                    <a:lstStyle/>
                    <a:p>
                      <a:pPr algn="ctr" rtl="0" fontAlgn="ctr"/>
                      <a:r>
                        <a:rPr lang="en-US" sz="900" u="none" strike="noStrike" dirty="0">
                          <a:effectLst/>
                        </a:rPr>
                        <a:t>1,186</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1,227</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1,160</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1,132</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161925">
                <a:tc>
                  <a:txBody>
                    <a:bodyPr/>
                    <a:lstStyle/>
                    <a:p>
                      <a:pPr algn="ctr" fontAlgn="b"/>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161925">
                <a:tc>
                  <a:txBody>
                    <a:bodyPr/>
                    <a:lstStyle/>
                    <a:p>
                      <a:pPr algn="ctr" fontAlgn="b"/>
                      <a:r>
                        <a:rPr lang="en-US" sz="1000" u="none" strike="noStrike" dirty="0">
                          <a:effectLst/>
                        </a:rPr>
                        <a:t>1.57%</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b="1" i="0" u="none" strike="noStrike" dirty="0">
                          <a:solidFill>
                            <a:srgbClr val="000000"/>
                          </a:solidFill>
                          <a:effectLst/>
                          <a:latin typeface="Arial" panose="020B0604020202020204" pitchFamily="34" charset="0"/>
                        </a:rPr>
                        <a:t> CAGR 20-17</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
        <p:nvSpPr>
          <p:cNvPr id="32" name="TextBox 31">
            <a:extLst>
              <a:ext uri="{FF2B5EF4-FFF2-40B4-BE49-F238E27FC236}">
                <a16:creationId xmlns:a16="http://schemas.microsoft.com/office/drawing/2014/main" id="{270FBAFC-D91F-4A4E-9817-9B6B1DD72B4F}"/>
              </a:ext>
            </a:extLst>
          </p:cNvPr>
          <p:cNvSpPr txBox="1"/>
          <p:nvPr/>
        </p:nvSpPr>
        <p:spPr bwMode="gray">
          <a:xfrm>
            <a:off x="342900" y="1337665"/>
            <a:ext cx="3239286"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defTabSz="857139">
              <a:defRPr/>
            </a:pPr>
            <a:r>
              <a:rPr lang="en-GB" sz="1400" kern="0" dirty="0">
                <a:solidFill>
                  <a:prstClr val="white"/>
                </a:solidFill>
                <a:cs typeface="Arial" panose="020B0604020202020204" pitchFamily="34" charset="0"/>
              </a:rPr>
              <a:t>Strong Financial Metrics</a:t>
            </a:r>
          </a:p>
        </p:txBody>
      </p:sp>
      <p:sp>
        <p:nvSpPr>
          <p:cNvPr id="34" name="TextBox 33">
            <a:extLst>
              <a:ext uri="{FF2B5EF4-FFF2-40B4-BE49-F238E27FC236}">
                <a16:creationId xmlns:a16="http://schemas.microsoft.com/office/drawing/2014/main" id="{C27206F9-DCF0-443C-9726-867E27BBB741}"/>
              </a:ext>
            </a:extLst>
          </p:cNvPr>
          <p:cNvSpPr txBox="1"/>
          <p:nvPr/>
        </p:nvSpPr>
        <p:spPr bwMode="gray">
          <a:xfrm>
            <a:off x="3671872" y="867201"/>
            <a:ext cx="3763989"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defTabSz="857139">
              <a:defRPr/>
            </a:pPr>
            <a:r>
              <a:rPr lang="en-GB" sz="1400" kern="0" dirty="0">
                <a:solidFill>
                  <a:prstClr val="white"/>
                </a:solidFill>
                <a:cs typeface="Arial" panose="020B0604020202020204" pitchFamily="34" charset="0"/>
              </a:rPr>
              <a:t>Dominant Franchise in Oman</a:t>
            </a:r>
          </a:p>
        </p:txBody>
      </p:sp>
      <p:sp>
        <p:nvSpPr>
          <p:cNvPr id="35" name="TextBox 34">
            <a:extLst>
              <a:ext uri="{FF2B5EF4-FFF2-40B4-BE49-F238E27FC236}">
                <a16:creationId xmlns:a16="http://schemas.microsoft.com/office/drawing/2014/main" id="{ABA9FB90-2E5E-4D45-84CE-31FB08D3DF98}"/>
              </a:ext>
            </a:extLst>
          </p:cNvPr>
          <p:cNvSpPr txBox="1"/>
          <p:nvPr/>
        </p:nvSpPr>
        <p:spPr bwMode="gray">
          <a:xfrm>
            <a:off x="361219" y="3093301"/>
            <a:ext cx="3239286"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defTabSz="857139">
              <a:defRPr/>
            </a:pPr>
            <a:r>
              <a:rPr lang="en-GB" sz="1400" kern="0" dirty="0">
                <a:solidFill>
                  <a:prstClr val="white"/>
                </a:solidFill>
                <a:cs typeface="Arial" panose="020B0604020202020204" pitchFamily="34" charset="0"/>
              </a:rPr>
              <a:t>Solid Liquidity &amp; Capital Position</a:t>
            </a:r>
          </a:p>
        </p:txBody>
      </p:sp>
      <p:sp>
        <p:nvSpPr>
          <p:cNvPr id="36" name="TextBox 35">
            <a:extLst>
              <a:ext uri="{FF2B5EF4-FFF2-40B4-BE49-F238E27FC236}">
                <a16:creationId xmlns:a16="http://schemas.microsoft.com/office/drawing/2014/main" id="{6B2D2FD9-B482-4EF6-8BE5-080164CB8774}"/>
              </a:ext>
            </a:extLst>
          </p:cNvPr>
          <p:cNvSpPr txBox="1"/>
          <p:nvPr/>
        </p:nvSpPr>
        <p:spPr bwMode="gray">
          <a:xfrm>
            <a:off x="2107238" y="4787036"/>
            <a:ext cx="3441091"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defTabSz="857139">
              <a:defRPr/>
            </a:pPr>
            <a:r>
              <a:rPr lang="en-GB" sz="1400" kern="0" dirty="0">
                <a:solidFill>
                  <a:prstClr val="white"/>
                </a:solidFill>
                <a:cs typeface="Arial" panose="020B0604020202020204" pitchFamily="34" charset="0"/>
              </a:rPr>
              <a:t>Stable Asset Quality</a:t>
            </a:r>
          </a:p>
        </p:txBody>
      </p:sp>
      <p:sp>
        <p:nvSpPr>
          <p:cNvPr id="37" name="TextBox 36">
            <a:extLst>
              <a:ext uri="{FF2B5EF4-FFF2-40B4-BE49-F238E27FC236}">
                <a16:creationId xmlns:a16="http://schemas.microsoft.com/office/drawing/2014/main" id="{CA4CE490-3A0A-451A-A207-D4ABF5BD2E95}"/>
              </a:ext>
            </a:extLst>
          </p:cNvPr>
          <p:cNvSpPr txBox="1"/>
          <p:nvPr/>
        </p:nvSpPr>
        <p:spPr bwMode="gray">
          <a:xfrm>
            <a:off x="5855308" y="4787036"/>
            <a:ext cx="3441091"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defTabSz="857139">
              <a:defRPr/>
            </a:pPr>
            <a:r>
              <a:rPr lang="en-GB" sz="1400" kern="0" dirty="0">
                <a:solidFill>
                  <a:prstClr val="white"/>
                </a:solidFill>
                <a:cs typeface="Arial" panose="020B0604020202020204" pitchFamily="34" charset="0"/>
              </a:rPr>
              <a:t>Management</a:t>
            </a:r>
          </a:p>
        </p:txBody>
      </p:sp>
      <p:sp>
        <p:nvSpPr>
          <p:cNvPr id="38" name="TextBox 37">
            <a:extLst>
              <a:ext uri="{FF2B5EF4-FFF2-40B4-BE49-F238E27FC236}">
                <a16:creationId xmlns:a16="http://schemas.microsoft.com/office/drawing/2014/main" id="{B54670FB-8ABD-4927-8D70-D903252A40A9}"/>
              </a:ext>
            </a:extLst>
          </p:cNvPr>
          <p:cNvSpPr txBox="1"/>
          <p:nvPr/>
        </p:nvSpPr>
        <p:spPr bwMode="gray">
          <a:xfrm>
            <a:off x="7503007" y="2897251"/>
            <a:ext cx="3088794"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defTabSz="857139">
              <a:defRPr/>
            </a:pPr>
            <a:r>
              <a:rPr lang="en-GB" sz="1400" kern="0" dirty="0">
                <a:solidFill>
                  <a:prstClr val="white"/>
                </a:solidFill>
                <a:cs typeface="Arial" panose="020B0604020202020204" pitchFamily="34" charset="0"/>
              </a:rPr>
              <a:t>Stable Operating Environment</a:t>
            </a:r>
          </a:p>
        </p:txBody>
      </p:sp>
      <p:sp>
        <p:nvSpPr>
          <p:cNvPr id="39" name="TextBox 38">
            <a:extLst>
              <a:ext uri="{FF2B5EF4-FFF2-40B4-BE49-F238E27FC236}">
                <a16:creationId xmlns:a16="http://schemas.microsoft.com/office/drawing/2014/main" id="{B766182E-7564-4107-ACF7-3B30A6B69D6B}"/>
              </a:ext>
            </a:extLst>
          </p:cNvPr>
          <p:cNvSpPr txBox="1"/>
          <p:nvPr/>
        </p:nvSpPr>
        <p:spPr bwMode="gray">
          <a:xfrm>
            <a:off x="7495152" y="1325601"/>
            <a:ext cx="3088794"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algn="ctr" defTabSz="857139">
              <a:defRPr/>
            </a:pPr>
            <a:r>
              <a:rPr lang="en-GB" sz="1400" kern="0" dirty="0">
                <a:solidFill>
                  <a:prstClr val="white"/>
                </a:solidFill>
                <a:cs typeface="Arial" panose="020B0604020202020204" pitchFamily="34" charset="0"/>
              </a:rPr>
              <a:t>Strong and stable shareholding</a:t>
            </a:r>
          </a:p>
        </p:txBody>
      </p:sp>
      <p:pic>
        <p:nvPicPr>
          <p:cNvPr id="5" name="Picture 4">
            <a:extLst>
              <a:ext uri="{FF2B5EF4-FFF2-40B4-BE49-F238E27FC236}">
                <a16:creationId xmlns:a16="http://schemas.microsoft.com/office/drawing/2014/main" id="{B9FDC153-F46B-4493-915A-AAFF1EA43B99}"/>
              </a:ext>
            </a:extLst>
          </p:cNvPr>
          <p:cNvPicPr>
            <a:picLocks noChangeAspect="1"/>
          </p:cNvPicPr>
          <p:nvPr/>
        </p:nvPicPr>
        <p:blipFill>
          <a:blip r:embed="rId3"/>
          <a:stretch>
            <a:fillRect/>
          </a:stretch>
        </p:blipFill>
        <p:spPr>
          <a:xfrm>
            <a:off x="4442195" y="2383870"/>
            <a:ext cx="2169384" cy="2103423"/>
          </a:xfrm>
          <a:prstGeom prst="rect">
            <a:avLst/>
          </a:prstGeom>
        </p:spPr>
      </p:pic>
    </p:spTree>
    <p:extLst>
      <p:ext uri="{BB962C8B-B14F-4D97-AF65-F5344CB8AC3E}">
        <p14:creationId xmlns:p14="http://schemas.microsoft.com/office/powerpoint/2010/main" val="386125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61340" y="5864226"/>
            <a:ext cx="1193800" cy="1108074"/>
          </a:xfrm>
        </p:spPr>
        <p:txBody>
          <a:bodyPr/>
          <a:lstStyle/>
          <a:p>
            <a:fld id="{CEE22185-C951-4AA2-9409-2ADBB30BF027}" type="slidenum">
              <a:rPr lang="en-US" smtClean="0"/>
              <a:t>7</a:t>
            </a:fld>
            <a:endParaRPr lang="en-US" dirty="0"/>
          </a:p>
        </p:txBody>
      </p:sp>
      <p:sp>
        <p:nvSpPr>
          <p:cNvPr id="12" name="TextBox 11"/>
          <p:cNvSpPr txBox="1"/>
          <p:nvPr/>
        </p:nvSpPr>
        <p:spPr>
          <a:xfrm>
            <a:off x="3224323" y="2724976"/>
            <a:ext cx="5743353" cy="646331"/>
          </a:xfrm>
          <a:prstGeom prst="rect">
            <a:avLst/>
          </a:prstGeom>
          <a:noFill/>
        </p:spPr>
        <p:txBody>
          <a:bodyPr wrap="square" rtlCol="0">
            <a:spAutoFit/>
          </a:bodyPr>
          <a:lstStyle/>
          <a:p>
            <a:r>
              <a:rPr lang="en-US" sz="3600" dirty="0">
                <a:solidFill>
                  <a:schemeClr val="bg1">
                    <a:lumMod val="50000"/>
                  </a:schemeClr>
                </a:solidFill>
              </a:rPr>
              <a:t>II. Operating Environment</a:t>
            </a:r>
          </a:p>
        </p:txBody>
      </p:sp>
    </p:spTree>
    <p:extLst>
      <p:ext uri="{BB962C8B-B14F-4D97-AF65-F5344CB8AC3E}">
        <p14:creationId xmlns:p14="http://schemas.microsoft.com/office/powerpoint/2010/main" val="54184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EE22185-C951-4AA2-9409-2ADBB30BF027}" type="slidenum">
              <a:rPr lang="en-US" smtClean="0"/>
              <a:t>8</a:t>
            </a:fld>
            <a:endParaRPr lang="en-US"/>
          </a:p>
        </p:txBody>
      </p:sp>
      <p:sp>
        <p:nvSpPr>
          <p:cNvPr id="10" name="Title 1"/>
          <p:cNvSpPr>
            <a:spLocks noGrp="1"/>
          </p:cNvSpPr>
          <p:nvPr>
            <p:ph type="title"/>
          </p:nvPr>
        </p:nvSpPr>
        <p:spPr>
          <a:xfrm>
            <a:off x="309987" y="107420"/>
            <a:ext cx="10515600" cy="632103"/>
          </a:xfrm>
        </p:spPr>
        <p:txBody>
          <a:bodyPr>
            <a:normAutofit/>
          </a:bodyPr>
          <a:lstStyle/>
          <a:p>
            <a:r>
              <a:rPr lang="en-US" sz="3400" dirty="0"/>
              <a:t>Oman Macro Overview</a:t>
            </a:r>
          </a:p>
        </p:txBody>
      </p:sp>
      <p:graphicFrame>
        <p:nvGraphicFramePr>
          <p:cNvPr id="7" name="Table 6">
            <a:extLst>
              <a:ext uri="{FF2B5EF4-FFF2-40B4-BE49-F238E27FC236}">
                <a16:creationId xmlns:a16="http://schemas.microsoft.com/office/drawing/2014/main" id="{8F0072C7-A773-47FE-92B6-8C9F108EB1DC}"/>
              </a:ext>
            </a:extLst>
          </p:cNvPr>
          <p:cNvGraphicFramePr>
            <a:graphicFrameLocks noGrp="1"/>
          </p:cNvGraphicFramePr>
          <p:nvPr>
            <p:custDataLst>
              <p:tags r:id="rId1"/>
            </p:custDataLst>
            <p:extLst/>
          </p:nvPr>
        </p:nvGraphicFramePr>
        <p:xfrm>
          <a:off x="6597610" y="4035237"/>
          <a:ext cx="4118922" cy="1979243"/>
        </p:xfrm>
        <a:graphic>
          <a:graphicData uri="http://schemas.openxmlformats.org/drawingml/2006/table">
            <a:tbl>
              <a:tblPr/>
              <a:tblGrid>
                <a:gridCol w="1042264">
                  <a:extLst>
                    <a:ext uri="{9D8B030D-6E8A-4147-A177-3AD203B41FA5}">
                      <a16:colId xmlns:a16="http://schemas.microsoft.com/office/drawing/2014/main" val="20000"/>
                    </a:ext>
                  </a:extLst>
                </a:gridCol>
                <a:gridCol w="593916">
                  <a:extLst>
                    <a:ext uri="{9D8B030D-6E8A-4147-A177-3AD203B41FA5}">
                      <a16:colId xmlns:a16="http://schemas.microsoft.com/office/drawing/2014/main" val="20003"/>
                    </a:ext>
                  </a:extLst>
                </a:gridCol>
                <a:gridCol w="739961">
                  <a:extLst>
                    <a:ext uri="{9D8B030D-6E8A-4147-A177-3AD203B41FA5}">
                      <a16:colId xmlns:a16="http://schemas.microsoft.com/office/drawing/2014/main" val="20005"/>
                    </a:ext>
                  </a:extLst>
                </a:gridCol>
                <a:gridCol w="486817">
                  <a:extLst>
                    <a:ext uri="{9D8B030D-6E8A-4147-A177-3AD203B41FA5}">
                      <a16:colId xmlns:a16="http://schemas.microsoft.com/office/drawing/2014/main" val="20007"/>
                    </a:ext>
                  </a:extLst>
                </a:gridCol>
                <a:gridCol w="671806">
                  <a:extLst>
                    <a:ext uri="{9D8B030D-6E8A-4147-A177-3AD203B41FA5}">
                      <a16:colId xmlns:a16="http://schemas.microsoft.com/office/drawing/2014/main" val="902437565"/>
                    </a:ext>
                  </a:extLst>
                </a:gridCol>
                <a:gridCol w="584158">
                  <a:extLst>
                    <a:ext uri="{9D8B030D-6E8A-4147-A177-3AD203B41FA5}">
                      <a16:colId xmlns:a16="http://schemas.microsoft.com/office/drawing/2014/main" val="1540562983"/>
                    </a:ext>
                  </a:extLst>
                </a:gridCol>
              </a:tblGrid>
              <a:tr h="347349">
                <a:tc>
                  <a:txBody>
                    <a:bodyPr/>
                    <a:lstStyle/>
                    <a:p>
                      <a:pPr algn="l" fontAlgn="ctr"/>
                      <a:r>
                        <a:rPr lang="en-US" sz="900" b="0" i="0" u="none" strike="noStrike" dirty="0">
                          <a:solidFill>
                            <a:schemeClr val="bg1"/>
                          </a:solidFill>
                          <a:effectLst/>
                          <a:latin typeface="+mj-lt"/>
                        </a:rPr>
                        <a:t>Particulars</a:t>
                      </a:r>
                    </a:p>
                  </a:txBody>
                  <a:tcPr marL="45720" marR="5168" marT="51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E0C09"/>
                    </a:solidFill>
                  </a:tcPr>
                </a:tc>
                <a:tc>
                  <a:txBody>
                    <a:bodyPr/>
                    <a:lstStyle/>
                    <a:p>
                      <a:pPr algn="ctr" fontAlgn="ctr"/>
                      <a:r>
                        <a:rPr lang="en-US" sz="900" b="0" i="0" u="none" strike="noStrike" dirty="0">
                          <a:solidFill>
                            <a:schemeClr val="bg1"/>
                          </a:solidFill>
                          <a:effectLst/>
                          <a:latin typeface="+mj-lt"/>
                        </a:rPr>
                        <a:t>Budget’23</a:t>
                      </a:r>
                    </a:p>
                  </a:txBody>
                  <a:tcPr marL="5168"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E0C09"/>
                    </a:solidFill>
                  </a:tcPr>
                </a:tc>
                <a:tc>
                  <a:txBody>
                    <a:bodyPr/>
                    <a:lstStyle/>
                    <a:p>
                      <a:pPr algn="ctr" fontAlgn="ctr"/>
                      <a:r>
                        <a:rPr lang="en-US" sz="900" b="0" i="0" u="none" strike="noStrike" dirty="0">
                          <a:solidFill>
                            <a:schemeClr val="bg1"/>
                          </a:solidFill>
                          <a:effectLst/>
                          <a:latin typeface="+mj-lt"/>
                        </a:rPr>
                        <a:t>Budget’22</a:t>
                      </a:r>
                    </a:p>
                  </a:txBody>
                  <a:tcPr marL="5168"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E0C09"/>
                    </a:solidFill>
                  </a:tcPr>
                </a:tc>
                <a:tc>
                  <a:txBody>
                    <a:bodyPr/>
                    <a:lstStyle/>
                    <a:p>
                      <a:pPr algn="ctr" fontAlgn="ctr"/>
                      <a:r>
                        <a:rPr lang="en-US" sz="900" b="0" i="0" u="none" strike="noStrike" dirty="0">
                          <a:solidFill>
                            <a:schemeClr val="bg1"/>
                          </a:solidFill>
                          <a:effectLst/>
                          <a:latin typeface="+mj-lt"/>
                        </a:rPr>
                        <a:t>Var %</a:t>
                      </a:r>
                    </a:p>
                  </a:txBody>
                  <a:tcPr marL="5168"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E0C09"/>
                    </a:solidFill>
                  </a:tcPr>
                </a:tc>
                <a:tc>
                  <a:txBody>
                    <a:bodyPr/>
                    <a:lstStyle/>
                    <a:p>
                      <a:pPr algn="ctr" fontAlgn="ctr"/>
                      <a:r>
                        <a:rPr lang="en-US" sz="900" b="0" i="0" u="none" strike="noStrike" dirty="0">
                          <a:solidFill>
                            <a:schemeClr val="bg1"/>
                          </a:solidFill>
                          <a:effectLst/>
                          <a:latin typeface="+mj-lt"/>
                        </a:rPr>
                        <a:t>Estimates Actual’22</a:t>
                      </a:r>
                    </a:p>
                  </a:txBody>
                  <a:tcPr marL="5168"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E0C0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bg1"/>
                          </a:solidFill>
                          <a:effectLst/>
                          <a:latin typeface="+mn-lt"/>
                          <a:ea typeface="+mn-ea"/>
                          <a:cs typeface="+mn-cs"/>
                        </a:rPr>
                        <a:t>Var %</a:t>
                      </a:r>
                    </a:p>
                  </a:txBody>
                  <a:tcPr marL="5168"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E0C09"/>
                    </a:solidFill>
                  </a:tcPr>
                </a:tc>
                <a:extLst>
                  <a:ext uri="{0D108BD9-81ED-4DB2-BD59-A6C34878D82A}">
                    <a16:rowId xmlns:a16="http://schemas.microsoft.com/office/drawing/2014/main" val="10001"/>
                  </a:ext>
                </a:extLst>
              </a:tr>
              <a:tr h="227096">
                <a:tc>
                  <a:txBody>
                    <a:bodyPr/>
                    <a:lstStyle/>
                    <a:p>
                      <a:pPr algn="l" fontAlgn="b"/>
                      <a:r>
                        <a:rPr lang="en-US" sz="900" b="0" i="0" u="none" strike="noStrike" dirty="0">
                          <a:solidFill>
                            <a:srgbClr val="000000"/>
                          </a:solidFill>
                          <a:effectLst/>
                          <a:latin typeface="+mj-lt"/>
                        </a:rPr>
                        <a:t>Oil revenue</a:t>
                      </a:r>
                    </a:p>
                  </a:txBody>
                  <a:tcPr marL="45720"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900" b="0" i="0" u="none" strike="noStrike" dirty="0">
                          <a:solidFill>
                            <a:srgbClr val="000000"/>
                          </a:solidFill>
                          <a:effectLst/>
                          <a:latin typeface="+mj-lt"/>
                        </a:rPr>
                        <a:t>5,320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900" b="0" i="0" u="none" strike="noStrike" dirty="0">
                          <a:solidFill>
                            <a:srgbClr val="000000"/>
                          </a:solidFill>
                          <a:effectLst/>
                          <a:latin typeface="+mj-lt"/>
                        </a:rPr>
                        <a:t>4,490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900" b="0" i="0" u="none" strike="noStrike" kern="1200" dirty="0">
                          <a:solidFill>
                            <a:schemeClr val="tx1"/>
                          </a:solidFill>
                          <a:effectLst/>
                          <a:latin typeface="+mj-lt"/>
                          <a:ea typeface="+mn-ea"/>
                          <a:cs typeface="+mn-cs"/>
                        </a:rPr>
                        <a:t>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900" b="0" i="0" u="none" strike="noStrike" kern="1200" dirty="0">
                          <a:solidFill>
                            <a:schemeClr val="tx1"/>
                          </a:solidFill>
                          <a:effectLst/>
                          <a:latin typeface="+mj-lt"/>
                          <a:ea typeface="+mn-ea"/>
                          <a:cs typeface="+mn-cs"/>
                        </a:rPr>
                        <a:t>7,457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900" b="0" i="0" u="none" strike="noStrike" kern="1200" dirty="0">
                          <a:solidFill>
                            <a:schemeClr val="tx1"/>
                          </a:solidFill>
                          <a:effectLst/>
                          <a:latin typeface="+mj-lt"/>
                          <a:ea typeface="+mn-ea"/>
                          <a:cs typeface="+mn-cs"/>
                        </a:rPr>
                        <a:t>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27096">
                <a:tc>
                  <a:txBody>
                    <a:bodyPr/>
                    <a:lstStyle/>
                    <a:p>
                      <a:pPr algn="l" fontAlgn="b"/>
                      <a:r>
                        <a:rPr lang="en-US" sz="900" b="0" i="0" u="none" strike="noStrike" dirty="0">
                          <a:solidFill>
                            <a:srgbClr val="000000"/>
                          </a:solidFill>
                          <a:effectLst/>
                          <a:latin typeface="+mj-lt"/>
                        </a:rPr>
                        <a:t>Gas revenue</a:t>
                      </a:r>
                      <a:r>
                        <a:rPr lang="en-US" sz="900" b="0" i="0" u="none" strike="noStrike" baseline="30000" dirty="0">
                          <a:solidFill>
                            <a:srgbClr val="000000"/>
                          </a:solidFill>
                          <a:effectLst/>
                          <a:latin typeface="+mj-lt"/>
                        </a:rPr>
                        <a:t>(1)</a:t>
                      </a:r>
                    </a:p>
                  </a:txBody>
                  <a:tcPr marL="45720"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900" b="0" i="0" u="none" strike="noStrike" dirty="0">
                          <a:solidFill>
                            <a:srgbClr val="000000"/>
                          </a:solidFill>
                          <a:effectLst/>
                          <a:latin typeface="+mj-lt"/>
                        </a:rPr>
                        <a:t>1,400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900" b="0" i="0" u="none" strike="noStrike" dirty="0">
                          <a:solidFill>
                            <a:srgbClr val="000000"/>
                          </a:solidFill>
                          <a:effectLst/>
                          <a:latin typeface="+mj-lt"/>
                        </a:rPr>
                        <a:t>1,150</a:t>
                      </a:r>
                      <a:r>
                        <a:rPr lang="en-US" sz="900" b="0" i="0" u="none" strike="noStrike" baseline="30000" dirty="0">
                          <a:solidFill>
                            <a:srgbClr val="000000"/>
                          </a:solidFill>
                          <a:effectLst/>
                          <a:latin typeface="+mj-lt"/>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chemeClr val="tx1"/>
                          </a:solidFill>
                          <a:effectLst/>
                          <a:latin typeface="+mn-lt"/>
                          <a:ea typeface="+mn-ea"/>
                          <a:cs typeface="+mn-cs"/>
                        </a:rPr>
                        <a:t>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tx1"/>
                          </a:solidFill>
                          <a:effectLst/>
                          <a:latin typeface="+mj-lt"/>
                          <a:ea typeface="+mn-ea"/>
                          <a:cs typeface="+mn-cs"/>
                        </a:rPr>
                        <a:t>3,557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tx1"/>
                          </a:solidFill>
                          <a:effectLst/>
                          <a:latin typeface="+mj-lt"/>
                          <a:ea typeface="+mn-ea"/>
                          <a:cs typeface="+mn-cs"/>
                        </a:rPr>
                        <a:t>209%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63762">
                <a:tc>
                  <a:txBody>
                    <a:bodyPr/>
                    <a:lstStyle/>
                    <a:p>
                      <a:pPr algn="l" fontAlgn="b"/>
                      <a:r>
                        <a:rPr lang="en-US" sz="900" b="0" i="0" u="none" strike="noStrike" dirty="0">
                          <a:solidFill>
                            <a:schemeClr val="tx1"/>
                          </a:solidFill>
                          <a:effectLst/>
                          <a:latin typeface="+mj-lt"/>
                        </a:rPr>
                        <a:t>Current revenue</a:t>
                      </a:r>
                    </a:p>
                  </a:txBody>
                  <a:tcPr marL="45720"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900" b="0" i="0" u="none" strike="noStrike" dirty="0">
                          <a:solidFill>
                            <a:srgbClr val="000000"/>
                          </a:solidFill>
                          <a:effectLst/>
                          <a:latin typeface="+mj-lt"/>
                        </a:rPr>
                        <a:t>3,280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900" b="0" i="0" u="none" strike="noStrike" dirty="0">
                          <a:solidFill>
                            <a:srgbClr val="000000"/>
                          </a:solidFill>
                          <a:effectLst/>
                          <a:latin typeface="+mj-lt"/>
                        </a:rPr>
                        <a:t>3,340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900" b="0" i="0" u="none" strike="noStrike" kern="1200" dirty="0">
                          <a:solidFill>
                            <a:schemeClr val="tx1"/>
                          </a:solidFill>
                          <a:effectLst/>
                          <a:latin typeface="+mj-lt"/>
                          <a:ea typeface="+mn-ea"/>
                          <a:cs typeface="+mn-cs"/>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900" b="0" i="0" u="none" strike="noStrike" kern="1200" dirty="0">
                          <a:solidFill>
                            <a:schemeClr val="tx1"/>
                          </a:solidFill>
                          <a:effectLst/>
                          <a:latin typeface="+mj-lt"/>
                          <a:ea typeface="+mn-ea"/>
                          <a:cs typeface="+mn-cs"/>
                        </a:rPr>
                        <a:t>3,220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900" b="0" i="0" u="none" strike="noStrike" kern="1200" dirty="0">
                          <a:solidFill>
                            <a:schemeClr val="tx1"/>
                          </a:solidFill>
                          <a:effectLst/>
                          <a:latin typeface="+mj-lt"/>
                          <a:ea typeface="+mn-ea"/>
                          <a:cs typeface="+mn-cs"/>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27096">
                <a:tc>
                  <a:txBody>
                    <a:bodyPr/>
                    <a:lstStyle/>
                    <a:p>
                      <a:pPr algn="l" fontAlgn="b"/>
                      <a:r>
                        <a:rPr lang="en-US" sz="900" b="0" i="0" u="none" strike="noStrike" dirty="0">
                          <a:solidFill>
                            <a:schemeClr val="tx1"/>
                          </a:solidFill>
                          <a:effectLst/>
                          <a:latin typeface="+mj-lt"/>
                        </a:rPr>
                        <a:t>Others</a:t>
                      </a:r>
                      <a:r>
                        <a:rPr lang="en-US" sz="900" b="0" i="0" u="none" strike="noStrike" baseline="30000" dirty="0">
                          <a:solidFill>
                            <a:schemeClr val="tx1"/>
                          </a:solidFill>
                          <a:effectLst/>
                          <a:latin typeface="+mj-lt"/>
                        </a:rPr>
                        <a:t>2</a:t>
                      </a:r>
                    </a:p>
                  </a:txBody>
                  <a:tcPr marL="45720"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900" b="0" i="0" u="none" strike="noStrike" dirty="0">
                          <a:solidFill>
                            <a:srgbClr val="000000"/>
                          </a:solidFill>
                          <a:effectLst/>
                          <a:latin typeface="+mj-lt"/>
                        </a:rPr>
                        <a:t>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900" b="0" i="0" u="none" strike="noStrike" dirty="0">
                          <a:solidFill>
                            <a:srgbClr val="000000"/>
                          </a:solidFill>
                          <a:effectLst/>
                          <a:latin typeface="+mj-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90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900" b="0" i="0" u="none" strike="noStrike" kern="1200" dirty="0">
                          <a:solidFill>
                            <a:schemeClr val="tx1"/>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900" b="0" i="0" u="none" strike="noStrike" kern="1200" dirty="0">
                          <a:solidFill>
                            <a:schemeClr val="tx1"/>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62509831"/>
                  </a:ext>
                </a:extLst>
              </a:tr>
              <a:tr h="228948">
                <a:tc>
                  <a:txBody>
                    <a:bodyPr/>
                    <a:lstStyle/>
                    <a:p>
                      <a:pPr algn="l" fontAlgn="b"/>
                      <a:r>
                        <a:rPr lang="en-US" sz="900" b="1" i="0" u="none" strike="noStrike" dirty="0">
                          <a:solidFill>
                            <a:schemeClr val="tx1"/>
                          </a:solidFill>
                          <a:effectLst/>
                          <a:latin typeface="+mj-lt"/>
                        </a:rPr>
                        <a:t>Total Revenues</a:t>
                      </a:r>
                    </a:p>
                  </a:txBody>
                  <a:tcPr marL="45720"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900" b="1" i="0" u="none" strike="noStrike" dirty="0">
                          <a:solidFill>
                            <a:srgbClr val="000000"/>
                          </a:solidFill>
                          <a:effectLst/>
                          <a:latin typeface="+mj-lt"/>
                        </a:rPr>
                        <a:t>10,050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900" b="1" i="0" u="none" strike="noStrike" dirty="0">
                          <a:solidFill>
                            <a:srgbClr val="000000"/>
                          </a:solidFill>
                          <a:effectLst/>
                          <a:latin typeface="+mj-lt"/>
                        </a:rPr>
                        <a:t>8,980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n-lt"/>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j-lt"/>
                          <a:ea typeface="+mn-ea"/>
                          <a:cs typeface="+mn-cs"/>
                        </a:rPr>
                        <a:t>14,234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j-lt"/>
                          <a:ea typeface="+mn-ea"/>
                          <a:cs typeface="+mn-cs"/>
                        </a:rPr>
                        <a:t>59%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28948">
                <a:tc>
                  <a:txBody>
                    <a:bodyPr/>
                    <a:lstStyle/>
                    <a:p>
                      <a:pPr marL="0" algn="l" defTabSz="914400" rtl="0" eaLnBrk="1" fontAlgn="b" latinLnBrk="0" hangingPunct="1"/>
                      <a:r>
                        <a:rPr lang="en-US" sz="900" b="0" i="0" u="none" strike="noStrike" kern="1200" dirty="0">
                          <a:solidFill>
                            <a:schemeClr val="tx1"/>
                          </a:solidFill>
                          <a:effectLst/>
                          <a:latin typeface="+mj-lt"/>
                          <a:ea typeface="+mn-ea"/>
                          <a:cs typeface="+mn-cs"/>
                        </a:rPr>
                        <a:t>Total Expenditure</a:t>
                      </a:r>
                    </a:p>
                  </a:txBody>
                  <a:tcPr marL="45720"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en-US" sz="900" b="0" i="0" u="none" strike="noStrike" dirty="0">
                          <a:solidFill>
                            <a:srgbClr val="000000"/>
                          </a:solidFill>
                          <a:effectLst/>
                          <a:latin typeface="+mj-lt"/>
                        </a:rPr>
                        <a:t>11,350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en-US" sz="900" b="0" i="0" u="none" strike="noStrike" dirty="0">
                          <a:solidFill>
                            <a:srgbClr val="000000"/>
                          </a:solidFill>
                          <a:effectLst/>
                          <a:latin typeface="+mj-lt"/>
                        </a:rPr>
                        <a:t>10,530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algn="ctr" defTabSz="914400" rtl="0" eaLnBrk="1" fontAlgn="ctr" latinLnBrk="0" hangingPunct="1"/>
                      <a:r>
                        <a:rPr lang="en-US" sz="900" b="0" i="0" u="none" strike="noStrike" kern="1200" dirty="0">
                          <a:solidFill>
                            <a:schemeClr val="tx1"/>
                          </a:solidFill>
                          <a:effectLst/>
                          <a:latin typeface="+mj-lt"/>
                          <a:ea typeface="+mn-ea"/>
                          <a:cs typeface="+mn-cs"/>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algn="ctr" defTabSz="914400" rtl="0" eaLnBrk="1" fontAlgn="ctr" latinLnBrk="0" hangingPunct="1"/>
                      <a:r>
                        <a:rPr lang="en-US" sz="900" b="0" i="0" u="none" strike="noStrike" kern="1200" dirty="0">
                          <a:solidFill>
                            <a:schemeClr val="tx1"/>
                          </a:solidFill>
                          <a:effectLst/>
                          <a:latin typeface="+mj-lt"/>
                          <a:ea typeface="+mn-ea"/>
                          <a:cs typeface="+mn-cs"/>
                        </a:rPr>
                        <a:t>13,088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algn="ctr" defTabSz="914400" rtl="0" eaLnBrk="1" fontAlgn="ctr" latinLnBrk="0" hangingPunct="1"/>
                      <a:r>
                        <a:rPr lang="en-US" sz="900" b="0" i="0" u="none" strike="noStrike" kern="1200" dirty="0">
                          <a:solidFill>
                            <a:schemeClr val="tx1"/>
                          </a:solidFill>
                          <a:effectLst/>
                          <a:latin typeface="+mj-lt"/>
                          <a:ea typeface="+mn-ea"/>
                          <a:cs typeface="+mn-cs"/>
                        </a:rPr>
                        <a:t>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388298880"/>
                  </a:ext>
                </a:extLst>
              </a:tr>
              <a:tr h="228948">
                <a:tc>
                  <a:txBody>
                    <a:bodyPr/>
                    <a:lstStyle/>
                    <a:p>
                      <a:pPr marL="0" algn="l" defTabSz="914400" rtl="0" eaLnBrk="1" fontAlgn="b" latinLnBrk="0" hangingPunct="1"/>
                      <a:r>
                        <a:rPr lang="en-US" sz="900" b="1" i="0" u="none" strike="noStrike" kern="1200" dirty="0">
                          <a:solidFill>
                            <a:schemeClr val="tx1"/>
                          </a:solidFill>
                          <a:effectLst/>
                          <a:latin typeface="+mn-lt"/>
                          <a:ea typeface="+mn-ea"/>
                          <a:cs typeface="+mn-cs"/>
                        </a:rPr>
                        <a:t>(Deficit)/Surplus</a:t>
                      </a:r>
                      <a:endParaRPr lang="en-US" sz="900" b="1" i="0" u="none" strike="noStrike" kern="1200" dirty="0">
                        <a:solidFill>
                          <a:schemeClr val="tx1"/>
                        </a:solidFill>
                        <a:effectLst/>
                        <a:latin typeface="+mj-lt"/>
                        <a:ea typeface="+mn-ea"/>
                        <a:cs typeface="+mn-cs"/>
                      </a:endParaRPr>
                    </a:p>
                  </a:txBody>
                  <a:tcPr marL="45720" marR="5168" marT="51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mn-cs"/>
                        </a:rPr>
                        <a:t>(1,300)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mn-cs"/>
                        </a:rPr>
                        <a:t>(1,550)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n-lt"/>
                          <a:ea typeface="+mn-ea"/>
                          <a:cs typeface="+mn-cs"/>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j-lt"/>
                          <a:ea typeface="+mn-ea"/>
                          <a:cs typeface="+mn-cs"/>
                        </a:rPr>
                        <a:t>1,146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j-lt"/>
                          <a:ea typeface="+mn-ea"/>
                          <a:cs typeface="+mn-cs"/>
                        </a:rPr>
                        <a:t>174%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8938262"/>
                  </a:ext>
                </a:extLst>
              </a:tr>
            </a:tbl>
          </a:graphicData>
        </a:graphic>
      </p:graphicFrame>
      <p:sp>
        <p:nvSpPr>
          <p:cNvPr id="15" name="Text Placeholder 3">
            <a:extLst>
              <a:ext uri="{FF2B5EF4-FFF2-40B4-BE49-F238E27FC236}">
                <a16:creationId xmlns:a16="http://schemas.microsoft.com/office/drawing/2014/main" id="{ED467E8A-1C15-4111-9874-0B8731124BA2}"/>
              </a:ext>
            </a:extLst>
          </p:cNvPr>
          <p:cNvSpPr txBox="1">
            <a:spLocks/>
          </p:cNvSpPr>
          <p:nvPr/>
        </p:nvSpPr>
        <p:spPr>
          <a:xfrm>
            <a:off x="6681914" y="6478009"/>
            <a:ext cx="4742575" cy="300076"/>
          </a:xfrm>
          <a:prstGeom prst="rect">
            <a:avLst/>
          </a:prstGeom>
        </p:spPr>
        <p:txBody>
          <a:bodyPr vert="horz" lIns="0" tIns="0" rIns="0" bIns="0" rtlCol="0" anchor="t" anchorCtr="0">
            <a:noAutofit/>
          </a:bodyPr>
          <a:lstStyle>
            <a:lvl1pPr marL="0" indent="0" algn="l" defTabSz="914400" rtl="0" eaLnBrk="1" latinLnBrk="0" hangingPunct="1">
              <a:spcBef>
                <a:spcPts val="100"/>
              </a:spcBef>
              <a:spcAft>
                <a:spcPts val="300"/>
              </a:spcAft>
              <a:buFont typeface="Wingdings" panose="05000000000000000000" pitchFamily="2" charset="2"/>
              <a:buNone/>
              <a:defRPr sz="800" kern="1200">
                <a:solidFill>
                  <a:schemeClr val="tx2"/>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tabLst/>
              <a:defRPr sz="1000" kern="1200">
                <a:solidFill>
                  <a:schemeClr val="tx1"/>
                </a:solidFill>
                <a:latin typeface="+mn-lt"/>
                <a:ea typeface="+mn-ea"/>
                <a:cs typeface="+mn-cs"/>
              </a:defRPr>
            </a:lvl2pPr>
            <a:lvl3pPr marL="648000" indent="-216000" algn="l" defTabSz="914400" rtl="0" eaLnBrk="1" latinLnBrk="0" hangingPunct="1">
              <a:spcBef>
                <a:spcPct val="20000"/>
              </a:spcBef>
              <a:buFont typeface="Wingdings" panose="05000000000000000000" pitchFamily="2" charset="2"/>
              <a:buChar char="§"/>
              <a:defRPr sz="800" kern="1200">
                <a:solidFill>
                  <a:schemeClr val="tx1"/>
                </a:solidFill>
                <a:latin typeface="+mn-lt"/>
                <a:ea typeface="+mn-ea"/>
                <a:cs typeface="+mn-cs"/>
              </a:defRPr>
            </a:lvl3pPr>
            <a:lvl4pPr marL="864000" indent="-216000" algn="l" defTabSz="914400"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4pPr>
            <a:lvl5pPr marL="1080000" indent="-216000" algn="l" defTabSz="914400" rtl="0" eaLnBrk="1" latinLnBrk="0" hangingPunct="1">
              <a:spcBef>
                <a:spcPct val="20000"/>
              </a:spcBef>
              <a:buFont typeface="Wingdings" panose="05000000000000000000"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0"/>
              </a:spcAft>
              <a:buAutoNum type="arabicParenBoth"/>
            </a:pPr>
            <a:r>
              <a:rPr lang="en-US" sz="600" dirty="0">
                <a:solidFill>
                  <a:schemeClr val="tx1"/>
                </a:solidFill>
              </a:rPr>
              <a:t>Expenditure for Defense &amp; security and Oil &amp; gas production has been extrapolated based on 2022 budgeted figures</a:t>
            </a:r>
          </a:p>
          <a:p>
            <a:pPr marL="228600" indent="-228600">
              <a:spcBef>
                <a:spcPts val="0"/>
              </a:spcBef>
              <a:spcAft>
                <a:spcPts val="0"/>
              </a:spcAft>
              <a:buAutoNum type="arabicParenBoth"/>
            </a:pPr>
            <a:r>
              <a:rPr lang="en-US" sz="600" dirty="0">
                <a:solidFill>
                  <a:schemeClr val="tx1"/>
                </a:solidFill>
              </a:rPr>
              <a:t>Refers to revenue generated from sale of </a:t>
            </a:r>
            <a:r>
              <a:rPr lang="en-GB" sz="600" dirty="0">
                <a:solidFill>
                  <a:schemeClr val="tx1"/>
                </a:solidFill>
              </a:rPr>
              <a:t>government real estates, lands and social houses</a:t>
            </a:r>
          </a:p>
          <a:p>
            <a:pPr marL="228600" indent="-228600">
              <a:spcBef>
                <a:spcPts val="0"/>
              </a:spcBef>
              <a:spcAft>
                <a:spcPts val="0"/>
              </a:spcAft>
              <a:buAutoNum type="arabicParenBoth"/>
            </a:pPr>
            <a:r>
              <a:rPr lang="en-GB" sz="600" dirty="0">
                <a:solidFill>
                  <a:schemeClr val="tx1"/>
                </a:solidFill>
              </a:rPr>
              <a:t>Modified to report net Oil and Gas revenue for a like to like comparison with FY2023 budget</a:t>
            </a:r>
            <a:endParaRPr lang="en-US" sz="600" dirty="0">
              <a:solidFill>
                <a:schemeClr val="tx1"/>
              </a:solidFill>
            </a:endParaRPr>
          </a:p>
        </p:txBody>
      </p:sp>
      <p:grpSp>
        <p:nvGrpSpPr>
          <p:cNvPr id="22" name="Group 21">
            <a:extLst>
              <a:ext uri="{FF2B5EF4-FFF2-40B4-BE49-F238E27FC236}">
                <a16:creationId xmlns:a16="http://schemas.microsoft.com/office/drawing/2014/main" id="{820AD032-7584-44ED-B8C0-BB490F193E16}"/>
              </a:ext>
            </a:extLst>
          </p:cNvPr>
          <p:cNvGrpSpPr/>
          <p:nvPr/>
        </p:nvGrpSpPr>
        <p:grpSpPr>
          <a:xfrm>
            <a:off x="6536309" y="1207526"/>
            <a:ext cx="4790213" cy="2378401"/>
            <a:chOff x="6372107" y="3834682"/>
            <a:chExt cx="5170835" cy="1901026"/>
          </a:xfrm>
        </p:grpSpPr>
        <p:cxnSp>
          <p:nvCxnSpPr>
            <p:cNvPr id="20" name="Straight Connector 19">
              <a:extLst>
                <a:ext uri="{FF2B5EF4-FFF2-40B4-BE49-F238E27FC236}">
                  <a16:creationId xmlns:a16="http://schemas.microsoft.com/office/drawing/2014/main" id="{302FF993-213A-43DE-9A04-B837031CAA96}"/>
                </a:ext>
              </a:extLst>
            </p:cNvPr>
            <p:cNvCxnSpPr>
              <a:cxnSpLocks/>
            </p:cNvCxnSpPr>
            <p:nvPr/>
          </p:nvCxnSpPr>
          <p:spPr>
            <a:xfrm>
              <a:off x="6440161" y="3866391"/>
              <a:ext cx="4360407" cy="1313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27295496-BB48-4020-9857-4170707EBD13}"/>
                </a:ext>
              </a:extLst>
            </p:cNvPr>
            <p:cNvGraphicFramePr/>
            <p:nvPr>
              <p:extLst/>
            </p:nvPr>
          </p:nvGraphicFramePr>
          <p:xfrm>
            <a:off x="6372107" y="3834682"/>
            <a:ext cx="5170835" cy="1901026"/>
          </p:xfrm>
          <a:graphic>
            <a:graphicData uri="http://schemas.openxmlformats.org/drawingml/2006/chart">
              <c:chart xmlns:c="http://schemas.openxmlformats.org/drawingml/2006/chart" xmlns:r="http://schemas.openxmlformats.org/officeDocument/2006/relationships" r:id="rId4"/>
            </a:graphicData>
          </a:graphic>
        </p:graphicFrame>
      </p:grpSp>
      <p:sp>
        <p:nvSpPr>
          <p:cNvPr id="26" name="TextBox 25">
            <a:extLst>
              <a:ext uri="{FF2B5EF4-FFF2-40B4-BE49-F238E27FC236}">
                <a16:creationId xmlns:a16="http://schemas.microsoft.com/office/drawing/2014/main" id="{52ED3BFE-404A-4D0B-86E5-14E3AB1D77D3}"/>
              </a:ext>
            </a:extLst>
          </p:cNvPr>
          <p:cNvSpPr txBox="1"/>
          <p:nvPr/>
        </p:nvSpPr>
        <p:spPr>
          <a:xfrm>
            <a:off x="6597609" y="6044754"/>
            <a:ext cx="4118922" cy="200055"/>
          </a:xfrm>
          <a:prstGeom prst="rect">
            <a:avLst/>
          </a:prstGeom>
          <a:noFill/>
        </p:spPr>
        <p:txBody>
          <a:bodyPr wrap="square" rtlCol="0">
            <a:spAutoFit/>
          </a:bodyPr>
          <a:lstStyle/>
          <a:p>
            <a:r>
              <a:rPr lang="en-US" sz="700" dirty="0"/>
              <a:t>Deficit 2023 to be financed by RO 900 </a:t>
            </a:r>
            <a:r>
              <a:rPr lang="en-US" sz="700" dirty="0" err="1"/>
              <a:t>mn</a:t>
            </a:r>
            <a:r>
              <a:rPr lang="en-US" sz="700" dirty="0"/>
              <a:t> from borrowing and RO 400 </a:t>
            </a:r>
            <a:r>
              <a:rPr lang="en-US" sz="700" dirty="0" err="1"/>
              <a:t>mn</a:t>
            </a:r>
            <a:r>
              <a:rPr lang="en-US" sz="700" dirty="0"/>
              <a:t> from reserves</a:t>
            </a:r>
          </a:p>
        </p:txBody>
      </p:sp>
      <p:sp>
        <p:nvSpPr>
          <p:cNvPr id="16" name="Text Placeholder 3">
            <a:extLst>
              <a:ext uri="{FF2B5EF4-FFF2-40B4-BE49-F238E27FC236}">
                <a16:creationId xmlns:a16="http://schemas.microsoft.com/office/drawing/2014/main" id="{32EB03AD-8D3A-46CC-AC5B-6975F5EAC12E}"/>
              </a:ext>
            </a:extLst>
          </p:cNvPr>
          <p:cNvSpPr txBox="1">
            <a:spLocks/>
          </p:cNvSpPr>
          <p:nvPr/>
        </p:nvSpPr>
        <p:spPr>
          <a:xfrm>
            <a:off x="183946" y="6608290"/>
            <a:ext cx="5793322" cy="284579"/>
          </a:xfrm>
          <a:prstGeom prst="rect">
            <a:avLst/>
          </a:prstGeom>
        </p:spPr>
        <p:txBody>
          <a:bodyPr vert="horz" lIns="0" tIns="0" rIns="0" bIns="0" rtlCol="0" anchor="ctr" anchorCtr="0">
            <a:noAutofit/>
          </a:bodyPr>
          <a:lstStyle>
            <a:lvl1pPr marL="0" indent="0" algn="l" defTabSz="914400" rtl="0" eaLnBrk="1" latinLnBrk="0" hangingPunct="1">
              <a:spcBef>
                <a:spcPts val="100"/>
              </a:spcBef>
              <a:spcAft>
                <a:spcPts val="300"/>
              </a:spcAft>
              <a:buFont typeface="Wingdings" panose="05000000000000000000" pitchFamily="2" charset="2"/>
              <a:buNone/>
              <a:defRPr sz="800" kern="1200">
                <a:solidFill>
                  <a:schemeClr val="tx2"/>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tabLst/>
              <a:defRPr sz="1000" kern="1200">
                <a:solidFill>
                  <a:schemeClr val="tx1"/>
                </a:solidFill>
                <a:latin typeface="+mn-lt"/>
                <a:ea typeface="+mn-ea"/>
                <a:cs typeface="+mn-cs"/>
              </a:defRPr>
            </a:lvl2pPr>
            <a:lvl3pPr marL="648000" indent="-216000" algn="l" defTabSz="914400" rtl="0" eaLnBrk="1" latinLnBrk="0" hangingPunct="1">
              <a:spcBef>
                <a:spcPct val="20000"/>
              </a:spcBef>
              <a:buFont typeface="Wingdings" panose="05000000000000000000" pitchFamily="2" charset="2"/>
              <a:buChar char="§"/>
              <a:defRPr sz="800" kern="1200">
                <a:solidFill>
                  <a:schemeClr val="tx1"/>
                </a:solidFill>
                <a:latin typeface="+mn-lt"/>
                <a:ea typeface="+mn-ea"/>
                <a:cs typeface="+mn-cs"/>
              </a:defRPr>
            </a:lvl3pPr>
            <a:lvl4pPr marL="864000" indent="-216000" algn="l" defTabSz="914400"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4pPr>
            <a:lvl5pPr marL="1080000" indent="-216000" algn="l" defTabSz="914400" rtl="0" eaLnBrk="1" latinLnBrk="0" hangingPunct="1">
              <a:spcBef>
                <a:spcPct val="20000"/>
              </a:spcBef>
              <a:buFont typeface="Wingdings" panose="05000000000000000000"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dirty="0">
                <a:solidFill>
                  <a:schemeClr val="tx1"/>
                </a:solidFill>
              </a:rPr>
              <a:t>Sources: Guide to State’s general Budget for FY 2023, Central Bank of Oman publications, MoF publication of State’s final account and IMF</a:t>
            </a:r>
          </a:p>
        </p:txBody>
      </p:sp>
      <p:sp>
        <p:nvSpPr>
          <p:cNvPr id="17" name="TextBox 16">
            <a:extLst>
              <a:ext uri="{FF2B5EF4-FFF2-40B4-BE49-F238E27FC236}">
                <a16:creationId xmlns:a16="http://schemas.microsoft.com/office/drawing/2014/main" id="{B9A9228B-942A-4A61-858C-1D444A31CD3E}"/>
              </a:ext>
            </a:extLst>
          </p:cNvPr>
          <p:cNvSpPr txBox="1"/>
          <p:nvPr/>
        </p:nvSpPr>
        <p:spPr bwMode="gray">
          <a:xfrm>
            <a:off x="183945" y="947454"/>
            <a:ext cx="6007129"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r>
              <a:rPr lang="en-GB" sz="1400" kern="0" dirty="0">
                <a:solidFill>
                  <a:schemeClr val="bg1"/>
                </a:solidFill>
                <a:ea typeface="新細明體"/>
                <a:cs typeface="Arial" panose="020B0604020202020204" pitchFamily="34" charset="0"/>
              </a:rPr>
              <a:t>Overview</a:t>
            </a:r>
          </a:p>
        </p:txBody>
      </p:sp>
      <p:sp>
        <p:nvSpPr>
          <p:cNvPr id="23" name="TextBox 22">
            <a:extLst>
              <a:ext uri="{FF2B5EF4-FFF2-40B4-BE49-F238E27FC236}">
                <a16:creationId xmlns:a16="http://schemas.microsoft.com/office/drawing/2014/main" id="{1264B47E-0F5A-4543-838A-58BC15C76474}"/>
              </a:ext>
            </a:extLst>
          </p:cNvPr>
          <p:cNvSpPr txBox="1"/>
          <p:nvPr/>
        </p:nvSpPr>
        <p:spPr bwMode="gray">
          <a:xfrm>
            <a:off x="6597609" y="963311"/>
            <a:ext cx="4118922" cy="319368"/>
          </a:xfrm>
          <a:prstGeom prst="rect">
            <a:avLst/>
          </a:prstGeom>
          <a:solidFill>
            <a:srgbClr val="9E0C09"/>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marL="2706" defTabSz="681776" eaLnBrk="0" hangingPunct="0">
              <a:lnSpc>
                <a:spcPct val="110000"/>
              </a:lnSpc>
              <a:spcBef>
                <a:spcPts val="681"/>
              </a:spcBef>
              <a:buClr>
                <a:schemeClr val="tx1"/>
              </a:buClr>
              <a:buSzPct val="100000"/>
              <a:tabLst>
                <a:tab pos="47346" algn="l"/>
              </a:tabLst>
              <a:defRPr/>
            </a:pPr>
            <a:r>
              <a:rPr lang="en-US" sz="1050" dirty="0">
                <a:solidFill>
                  <a:schemeClr val="bg1"/>
                </a:solidFill>
              </a:rPr>
              <a:t>GDP, Public Debt (RO bn) &amp; Borrowings as a % of GDP</a:t>
            </a:r>
            <a:endParaRPr lang="en-US" sz="1100" dirty="0">
              <a:solidFill>
                <a:schemeClr val="bg1"/>
              </a:solidFill>
              <a:cs typeface="Arial" pitchFamily="34" charset="0"/>
            </a:endParaRPr>
          </a:p>
        </p:txBody>
      </p:sp>
      <p:sp>
        <p:nvSpPr>
          <p:cNvPr id="27" name="TextBox 26">
            <a:extLst>
              <a:ext uri="{FF2B5EF4-FFF2-40B4-BE49-F238E27FC236}">
                <a16:creationId xmlns:a16="http://schemas.microsoft.com/office/drawing/2014/main" id="{9BE60CE6-8E67-4B57-BBFF-7E1D233FB7B5}"/>
              </a:ext>
            </a:extLst>
          </p:cNvPr>
          <p:cNvSpPr txBox="1"/>
          <p:nvPr/>
        </p:nvSpPr>
        <p:spPr bwMode="gray">
          <a:xfrm>
            <a:off x="6597609" y="3685595"/>
            <a:ext cx="4118922" cy="319368"/>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fontAlgn="ctr"/>
            <a:r>
              <a:rPr lang="en-US" sz="1200" dirty="0">
                <a:solidFill>
                  <a:schemeClr val="bg1"/>
                </a:solidFill>
              </a:rPr>
              <a:t>Oman Budget 2023  (in RO </a:t>
            </a:r>
            <a:r>
              <a:rPr lang="en-US" sz="1200" dirty="0" err="1">
                <a:solidFill>
                  <a:schemeClr val="bg1"/>
                </a:solidFill>
              </a:rPr>
              <a:t>mn</a:t>
            </a:r>
            <a:r>
              <a:rPr lang="en-US" sz="1200" dirty="0">
                <a:solidFill>
                  <a:schemeClr val="bg1"/>
                </a:solidFill>
              </a:rPr>
              <a:t>)</a:t>
            </a:r>
          </a:p>
        </p:txBody>
      </p:sp>
      <p:graphicFrame>
        <p:nvGraphicFramePr>
          <p:cNvPr id="18" name="Table 17">
            <a:extLst>
              <a:ext uri="{FF2B5EF4-FFF2-40B4-BE49-F238E27FC236}">
                <a16:creationId xmlns:a16="http://schemas.microsoft.com/office/drawing/2014/main" id="{646FA302-C49B-4AF2-8C19-04B17C7DA473}"/>
              </a:ext>
            </a:extLst>
          </p:cNvPr>
          <p:cNvGraphicFramePr>
            <a:graphicFrameLocks noGrp="1"/>
          </p:cNvGraphicFramePr>
          <p:nvPr>
            <p:extLst/>
          </p:nvPr>
        </p:nvGraphicFramePr>
        <p:xfrm>
          <a:off x="76199" y="1339693"/>
          <a:ext cx="6198765" cy="4711700"/>
        </p:xfrm>
        <a:graphic>
          <a:graphicData uri="http://schemas.openxmlformats.org/drawingml/2006/table">
            <a:tbl>
              <a:tblPr firstRow="1" bandRow="1"/>
              <a:tblGrid>
                <a:gridCol w="6198765">
                  <a:extLst>
                    <a:ext uri="{9D8B030D-6E8A-4147-A177-3AD203B41FA5}">
                      <a16:colId xmlns:a16="http://schemas.microsoft.com/office/drawing/2014/main" val="20000"/>
                    </a:ext>
                  </a:extLst>
                </a:gridCol>
              </a:tblGrid>
              <a:tr h="44589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28600" indent="-228600" fontAlgn="auto">
                        <a:spcBef>
                          <a:spcPts val="200"/>
                        </a:spcBef>
                        <a:spcAft>
                          <a:spcPts val="200"/>
                        </a:spcAft>
                        <a:buClr>
                          <a:srgbClr val="900000"/>
                        </a:buClr>
                        <a:buFont typeface="Tahoma" panose="020B0604030504040204" pitchFamily="34" charset="0"/>
                        <a:buChar char="»"/>
                        <a:defRPr/>
                      </a:pPr>
                      <a:r>
                        <a:rPr lang="en-GB" sz="1100" dirty="0">
                          <a:latin typeface="+mj-lt"/>
                        </a:rPr>
                        <a:t>Oman’s economic recovery is gaining traction. Oman has witnessed Fiscal and external surpluses in 2022. Main reasons towards these were: </a:t>
                      </a:r>
                    </a:p>
                    <a:p>
                      <a:pPr marL="742950" lvl="1" indent="-285750" algn="just">
                        <a:buClr>
                          <a:srgbClr val="B85D61"/>
                        </a:buClr>
                        <a:buFont typeface="Wingdings" panose="05000000000000000000" pitchFamily="2" charset="2"/>
                        <a:buChar char="§"/>
                      </a:pPr>
                      <a:r>
                        <a:rPr lang="en-GB" sz="1100" dirty="0">
                          <a:latin typeface="+mj-lt"/>
                        </a:rPr>
                        <a:t>High oil prices and increased hydrocarbon production</a:t>
                      </a:r>
                    </a:p>
                    <a:p>
                      <a:pPr marL="742950" lvl="1" indent="-285750" algn="just">
                        <a:buClr>
                          <a:srgbClr val="B85D61"/>
                        </a:buClr>
                        <a:buFont typeface="Wingdings" panose="05000000000000000000" pitchFamily="2" charset="2"/>
                        <a:buChar char="§"/>
                      </a:pPr>
                      <a:r>
                        <a:rPr lang="en-GB" sz="1100" dirty="0">
                          <a:latin typeface="+mj-lt"/>
                        </a:rPr>
                        <a:t>Continued recovery in non-hydrocarbon economic activity</a:t>
                      </a:r>
                    </a:p>
                    <a:p>
                      <a:pPr marL="742950" lvl="1" indent="-285750" algn="just">
                        <a:buClr>
                          <a:srgbClr val="B85D61"/>
                        </a:buClr>
                        <a:buFont typeface="Wingdings" panose="05000000000000000000" pitchFamily="2" charset="2"/>
                        <a:buChar char="§"/>
                      </a:pPr>
                      <a:r>
                        <a:rPr lang="en-GB" sz="1100" dirty="0">
                          <a:latin typeface="+mj-lt"/>
                        </a:rPr>
                        <a:t>Fiscal consolidation under the Medium Term Fiscal Plan (MTFP) </a:t>
                      </a:r>
                    </a:p>
                    <a:p>
                      <a:pPr marL="742950" lvl="1" indent="-285750" algn="just">
                        <a:buClr>
                          <a:srgbClr val="B85D61"/>
                        </a:buClr>
                        <a:buFont typeface="Wingdings" panose="05000000000000000000" pitchFamily="2" charset="2"/>
                        <a:buChar char="§"/>
                      </a:pPr>
                      <a:r>
                        <a:rPr lang="en-GB" sz="1100" dirty="0">
                          <a:latin typeface="+mj-lt"/>
                        </a:rPr>
                        <a:t>Strong vaccination efforts leading to relaxation of all social distancing restrictions </a:t>
                      </a:r>
                    </a:p>
                    <a:p>
                      <a:pPr marL="742950" lvl="1" indent="-285750" algn="just">
                        <a:buFont typeface="Wingdings" panose="05000000000000000000" pitchFamily="2" charset="2"/>
                        <a:buChar char="v"/>
                      </a:pPr>
                      <a:endParaRPr lang="en-GB" sz="300" dirty="0">
                        <a:latin typeface="+mj-lt"/>
                      </a:endParaRPr>
                    </a:p>
                    <a:p>
                      <a:pPr marL="228600" marR="0" lvl="0" indent="-228600" algn="l" defTabSz="914400" rtl="0" eaLnBrk="1" fontAlgn="auto" latinLnBrk="0" hangingPunct="1">
                        <a:lnSpc>
                          <a:spcPct val="100000"/>
                        </a:lnSpc>
                        <a:spcBef>
                          <a:spcPts val="200"/>
                        </a:spcBef>
                        <a:spcAft>
                          <a:spcPts val="200"/>
                        </a:spcAft>
                        <a:buClr>
                          <a:srgbClr val="900000"/>
                        </a:buClr>
                        <a:buSzTx/>
                        <a:buFont typeface="Tahoma" panose="020B0604030504040204" pitchFamily="34" charset="0"/>
                        <a:buChar char="»"/>
                        <a:tabLst/>
                        <a:defRPr/>
                      </a:pPr>
                      <a:r>
                        <a:rPr lang="en-US" sz="1100" kern="1200" dirty="0">
                          <a:solidFill>
                            <a:schemeClr val="dk1"/>
                          </a:solidFill>
                          <a:latin typeface="+mj-lt"/>
                          <a:ea typeface="+mn-ea"/>
                          <a:cs typeface="+mn-cs"/>
                        </a:rPr>
                        <a:t>Oman’s commitment to its MTFP continues to remain a positive anchor for the economy. Oman can make rapid strides toward its objective of maintaining a surplus by the end of the 10th five year plan</a:t>
                      </a:r>
                    </a:p>
                    <a:p>
                      <a:pPr marL="228600" marR="0" lvl="0" indent="-228600" algn="l" defTabSz="914400" rtl="0" eaLnBrk="1" fontAlgn="auto" latinLnBrk="0" hangingPunct="1">
                        <a:lnSpc>
                          <a:spcPct val="100000"/>
                        </a:lnSpc>
                        <a:spcBef>
                          <a:spcPts val="200"/>
                        </a:spcBef>
                        <a:spcAft>
                          <a:spcPts val="200"/>
                        </a:spcAft>
                        <a:buClr>
                          <a:srgbClr val="900000"/>
                        </a:buClr>
                        <a:buSzTx/>
                        <a:buFont typeface="Tahoma" panose="020B0604030504040204" pitchFamily="34" charset="0"/>
                        <a:buChar char="»"/>
                        <a:tabLst/>
                        <a:defRPr/>
                      </a:pPr>
                      <a:r>
                        <a:rPr lang="en-GB" sz="1100" dirty="0">
                          <a:latin typeface="+mj-lt"/>
                        </a:rPr>
                        <a:t>Preliminary estimates of NCSI indicate:</a:t>
                      </a:r>
                    </a:p>
                    <a:p>
                      <a:pPr marL="742950" lvl="1" indent="-285750" algn="just">
                        <a:buClr>
                          <a:srgbClr val="B85D61"/>
                        </a:buClr>
                        <a:buFont typeface="Wingdings" panose="05000000000000000000" pitchFamily="2" charset="2"/>
                        <a:buChar char="§"/>
                      </a:pPr>
                      <a:r>
                        <a:rPr lang="en-GB" sz="1100" dirty="0">
                          <a:latin typeface="+mj-lt"/>
                        </a:rPr>
                        <a:t>4.5% growth in GDP (at constant prices) till Q3-22</a:t>
                      </a:r>
                    </a:p>
                    <a:p>
                      <a:pPr marL="742950" lvl="1" indent="-285750" algn="just">
                        <a:buClr>
                          <a:srgbClr val="B85D61"/>
                        </a:buClr>
                        <a:buFont typeface="Wingdings" panose="05000000000000000000" pitchFamily="2" charset="2"/>
                        <a:buChar char="§"/>
                      </a:pPr>
                      <a:r>
                        <a:rPr lang="en-GB" sz="1100" dirty="0">
                          <a:latin typeface="+mj-lt"/>
                        </a:rPr>
                        <a:t>Fiscal surplus of RO 1.15 bn against budgeted deficit of RO 1.55 bn for 2022</a:t>
                      </a:r>
                    </a:p>
                    <a:p>
                      <a:pPr marL="742950" lvl="1" indent="-285750" algn="just">
                        <a:buClr>
                          <a:srgbClr val="B85D61"/>
                        </a:buClr>
                        <a:buFont typeface="Wingdings" panose="05000000000000000000" pitchFamily="2" charset="2"/>
                        <a:buChar char="§"/>
                      </a:pPr>
                      <a:r>
                        <a:rPr lang="en-GB" sz="1100" dirty="0">
                          <a:latin typeface="+mj-lt"/>
                        </a:rPr>
                        <a:t>Public debt to decline from 61% of GDP (at current prices) in 2021 to 43% in 2022</a:t>
                      </a:r>
                    </a:p>
                    <a:p>
                      <a:pPr marL="742950" lvl="1" indent="-285750" algn="just">
                        <a:buClr>
                          <a:srgbClr val="B85D61"/>
                        </a:buClr>
                        <a:buFont typeface="Wingdings" panose="05000000000000000000" pitchFamily="2" charset="2"/>
                        <a:buChar char="§"/>
                      </a:pPr>
                      <a:r>
                        <a:rPr lang="en-GB" sz="1100" dirty="0">
                          <a:latin typeface="+mj-lt"/>
                        </a:rPr>
                        <a:t>CPI inflation till Q3-22 averaged at 2.06% (vs. global average at 8.8% by IMF)</a:t>
                      </a:r>
                    </a:p>
                    <a:p>
                      <a:pPr marL="228600" marR="0" lvl="0" indent="-228600" algn="l" defTabSz="914400" rtl="0" eaLnBrk="1" fontAlgn="auto" latinLnBrk="0" hangingPunct="1">
                        <a:lnSpc>
                          <a:spcPct val="100000"/>
                        </a:lnSpc>
                        <a:spcBef>
                          <a:spcPts val="200"/>
                        </a:spcBef>
                        <a:spcAft>
                          <a:spcPts val="200"/>
                        </a:spcAft>
                        <a:buClr>
                          <a:srgbClr val="900000"/>
                        </a:buClr>
                        <a:buSzTx/>
                        <a:buFont typeface="Tahoma" panose="020B0604030504040204" pitchFamily="34" charset="0"/>
                        <a:buChar char="»"/>
                        <a:tabLst/>
                        <a:defRPr/>
                      </a:pPr>
                      <a:endParaRPr lang="en-GB" sz="300" dirty="0">
                        <a:latin typeface="+mj-lt"/>
                      </a:endParaRPr>
                    </a:p>
                    <a:p>
                      <a:pPr marL="228600" marR="0" lvl="0" indent="-228600" algn="l" defTabSz="914400" rtl="0" eaLnBrk="1" fontAlgn="auto" latinLnBrk="0" hangingPunct="1">
                        <a:lnSpc>
                          <a:spcPct val="100000"/>
                        </a:lnSpc>
                        <a:spcBef>
                          <a:spcPts val="200"/>
                        </a:spcBef>
                        <a:spcAft>
                          <a:spcPts val="200"/>
                        </a:spcAft>
                        <a:buClr>
                          <a:srgbClr val="900000"/>
                        </a:buClr>
                        <a:buSzTx/>
                        <a:buFont typeface="Tahoma" panose="020B0604030504040204" pitchFamily="34" charset="0"/>
                        <a:buChar char="»"/>
                        <a:tabLst/>
                        <a:defRPr/>
                      </a:pPr>
                      <a:r>
                        <a:rPr lang="en-GB" sz="1100" dirty="0">
                          <a:latin typeface="+mj-lt"/>
                        </a:rPr>
                        <a:t>Guided by Vision 2040, Government continue to press forward with a broad array of structural reforms, with the goal to achieve strong, job-rich and sustainable private sector-led growth needed to offer opportunities to job seekers &amp; ensure higher living standards for future generations.</a:t>
                      </a:r>
                    </a:p>
                    <a:p>
                      <a:pPr marL="228600" marR="0" lvl="0" indent="-228600" algn="l" defTabSz="914400" rtl="0" eaLnBrk="1" fontAlgn="auto" latinLnBrk="0" hangingPunct="1">
                        <a:lnSpc>
                          <a:spcPct val="100000"/>
                        </a:lnSpc>
                        <a:spcBef>
                          <a:spcPts val="200"/>
                        </a:spcBef>
                        <a:spcAft>
                          <a:spcPts val="200"/>
                        </a:spcAft>
                        <a:buClr>
                          <a:srgbClr val="900000"/>
                        </a:buClr>
                        <a:buSzTx/>
                        <a:buFont typeface="Tahoma" panose="020B0604030504040204" pitchFamily="34" charset="0"/>
                        <a:buChar char="»"/>
                        <a:tabLst/>
                        <a:defRPr/>
                      </a:pPr>
                      <a:endParaRPr lang="en-US" sz="300" dirty="0">
                        <a:latin typeface="+mj-lt"/>
                      </a:endParaRPr>
                    </a:p>
                    <a:p>
                      <a:pPr marL="228600" marR="0" lvl="0" indent="-228600" algn="l" defTabSz="914400" rtl="0" eaLnBrk="1" fontAlgn="auto" latinLnBrk="0" hangingPunct="1">
                        <a:lnSpc>
                          <a:spcPct val="100000"/>
                        </a:lnSpc>
                        <a:spcBef>
                          <a:spcPts val="200"/>
                        </a:spcBef>
                        <a:spcAft>
                          <a:spcPts val="200"/>
                        </a:spcAft>
                        <a:buClr>
                          <a:srgbClr val="900000"/>
                        </a:buClr>
                        <a:buSzTx/>
                        <a:buFont typeface="Tahoma" panose="020B0604030504040204" pitchFamily="34" charset="0"/>
                        <a:buChar char="»"/>
                        <a:tabLst/>
                        <a:defRPr/>
                      </a:pPr>
                      <a:r>
                        <a:rPr lang="en-US" sz="1100" dirty="0">
                          <a:latin typeface="+mj-lt"/>
                        </a:rPr>
                        <a:t>Budget’23 is an expansionary budget with investment layout of RO 4.5 bn to improve business environment &amp; expand public-private partnership. </a:t>
                      </a:r>
                    </a:p>
                    <a:p>
                      <a:pPr marL="228600" marR="0" lvl="0" indent="-228600" algn="l" defTabSz="914400" rtl="0" eaLnBrk="1" fontAlgn="auto" latinLnBrk="0" hangingPunct="1">
                        <a:lnSpc>
                          <a:spcPct val="100000"/>
                        </a:lnSpc>
                        <a:spcBef>
                          <a:spcPts val="200"/>
                        </a:spcBef>
                        <a:spcAft>
                          <a:spcPts val="200"/>
                        </a:spcAft>
                        <a:buClr>
                          <a:srgbClr val="900000"/>
                        </a:buClr>
                        <a:buSzTx/>
                        <a:buFont typeface="Tahoma" panose="020B0604030504040204" pitchFamily="34" charset="0"/>
                        <a:buChar char="»"/>
                        <a:tabLst/>
                        <a:defRPr/>
                      </a:pPr>
                      <a:endParaRPr lang="en-US" sz="300" dirty="0">
                        <a:latin typeface="+mj-lt"/>
                      </a:endParaRPr>
                    </a:p>
                    <a:p>
                      <a:pPr marL="228600" marR="0" lvl="0" indent="-228600" algn="l" defTabSz="914400" rtl="0" eaLnBrk="1" fontAlgn="auto" latinLnBrk="0" hangingPunct="1">
                        <a:lnSpc>
                          <a:spcPct val="100000"/>
                        </a:lnSpc>
                        <a:spcBef>
                          <a:spcPts val="200"/>
                        </a:spcBef>
                        <a:spcAft>
                          <a:spcPts val="200"/>
                        </a:spcAft>
                        <a:buClr>
                          <a:srgbClr val="900000"/>
                        </a:buClr>
                        <a:buSzTx/>
                        <a:buFont typeface="Tahoma" panose="020B0604030504040204" pitchFamily="34" charset="0"/>
                        <a:buChar char="»"/>
                        <a:tabLst/>
                        <a:defRPr/>
                      </a:pPr>
                      <a:r>
                        <a:rPr lang="en-US" sz="1100" dirty="0">
                          <a:latin typeface="+mj-lt"/>
                        </a:rPr>
                        <a:t>Budget’23 projects a fiscal deficit of RO 1.3 bn (3% of GDP’23). It is based on an avg. oil price of USD 55 per barrel vs. actual avg. oil price of USD 94 per barrel in 2022 and USD 50 per barrel taken as a basis in Budget 22. Government expects national economy to grow by 5.5% in 2023 </a:t>
                      </a:r>
                      <a:r>
                        <a:rPr lang="en-GB" sz="1100" dirty="0">
                          <a:latin typeface="+mj-lt"/>
                        </a:rPr>
                        <a:t>on account of increase in oil and gas production</a:t>
                      </a:r>
                      <a:endParaRPr lang="en-US" sz="1100" dirty="0">
                        <a:latin typeface="+mj-lt"/>
                      </a:endParaRPr>
                    </a:p>
                  </a:txBody>
                  <a:tcPr marL="99060" marR="99060" marT="49530" marB="4953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631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txBox="1">
            <a:spLocks/>
          </p:cNvSpPr>
          <p:nvPr/>
        </p:nvSpPr>
        <p:spPr>
          <a:xfrm>
            <a:off x="-567713" y="5861151"/>
            <a:ext cx="1193800" cy="1108074"/>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EE22185-C951-4AA2-9409-2ADBB30BF027}" type="slidenum">
              <a:rPr lang="en-US" sz="1400" smtClean="0">
                <a:solidFill>
                  <a:srgbClr val="FFFFFF"/>
                </a:solidFill>
                <a:latin typeface="SST Roman"/>
              </a:rPr>
              <a:pPr algn="r"/>
              <a:t>9</a:t>
            </a:fld>
            <a:endParaRPr lang="en-US" sz="1400" dirty="0">
              <a:solidFill>
                <a:srgbClr val="FFFFFF"/>
              </a:solidFill>
              <a:latin typeface="SST Roman"/>
            </a:endParaRPr>
          </a:p>
        </p:txBody>
      </p:sp>
      <p:grpSp>
        <p:nvGrpSpPr>
          <p:cNvPr id="3" name="Group 2">
            <a:extLst>
              <a:ext uri="{FF2B5EF4-FFF2-40B4-BE49-F238E27FC236}">
                <a16:creationId xmlns:a16="http://schemas.microsoft.com/office/drawing/2014/main" id="{F26F2A0D-9AC8-4397-9C42-EC39D066A5E6}"/>
              </a:ext>
            </a:extLst>
          </p:cNvPr>
          <p:cNvGrpSpPr/>
          <p:nvPr/>
        </p:nvGrpSpPr>
        <p:grpSpPr>
          <a:xfrm>
            <a:off x="242647" y="1357676"/>
            <a:ext cx="5285698" cy="2140628"/>
            <a:chOff x="11820" y="1190714"/>
            <a:chExt cx="6084180" cy="1891101"/>
          </a:xfrm>
        </p:grpSpPr>
        <p:sp>
          <p:nvSpPr>
            <p:cNvPr id="23" name="TextBox 22"/>
            <p:cNvSpPr txBox="1"/>
            <p:nvPr/>
          </p:nvSpPr>
          <p:spPr>
            <a:xfrm>
              <a:off x="11820" y="1204958"/>
              <a:ext cx="821695" cy="20005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700" b="1" dirty="0">
                  <a:solidFill>
                    <a:schemeClr val="tx1"/>
                  </a:solidFill>
                </a:rPr>
                <a:t>Avg. Oil Price </a:t>
              </a:r>
            </a:p>
          </p:txBody>
        </p:sp>
        <p:sp>
          <p:nvSpPr>
            <p:cNvPr id="24" name="TextBox 23"/>
            <p:cNvSpPr txBox="1"/>
            <p:nvPr/>
          </p:nvSpPr>
          <p:spPr>
            <a:xfrm>
              <a:off x="15367" y="1421179"/>
              <a:ext cx="821695"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700" b="1" dirty="0">
                  <a:solidFill>
                    <a:schemeClr val="tx1"/>
                  </a:solidFill>
                </a:rPr>
                <a:t>Avg. Oil Production </a:t>
              </a:r>
            </a:p>
          </p:txBody>
        </p:sp>
        <p:graphicFrame>
          <p:nvGraphicFramePr>
            <p:cNvPr id="13" name="Chart 12"/>
            <p:cNvGraphicFramePr/>
            <p:nvPr>
              <p:extLst>
                <p:ext uri="{D42A27DB-BD31-4B8C-83A1-F6EECF244321}">
                  <p14:modId xmlns:p14="http://schemas.microsoft.com/office/powerpoint/2010/main" val="61057648"/>
                </p:ext>
              </p:extLst>
            </p:nvPr>
          </p:nvGraphicFramePr>
          <p:xfrm>
            <a:off x="904552" y="1320657"/>
            <a:ext cx="5191448" cy="17611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94835" y="1190774"/>
              <a:ext cx="520700" cy="182880"/>
            </a:xfrm>
            <a:prstGeom prst="rect">
              <a:avLst/>
            </a:prstGeom>
            <a:solidFill>
              <a:schemeClr val="accent3">
                <a:lumMod val="20000"/>
                <a:lumOff val="80000"/>
              </a:schemeClr>
            </a:solid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defPPr>
                <a:defRPr lang="en-US"/>
              </a:defPPr>
              <a:lvl1pPr indent="0" algn="ctr">
                <a:defRPr sz="9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800" dirty="0"/>
                <a:t>67.8</a:t>
              </a:r>
            </a:p>
          </p:txBody>
        </p:sp>
        <p:sp>
          <p:nvSpPr>
            <p:cNvPr id="21" name="TextBox 4"/>
            <p:cNvSpPr txBox="1"/>
            <p:nvPr/>
          </p:nvSpPr>
          <p:spPr>
            <a:xfrm>
              <a:off x="4101219" y="1196841"/>
              <a:ext cx="520700" cy="182880"/>
            </a:xfrm>
            <a:prstGeom prst="rect">
              <a:avLst/>
            </a:prstGeom>
            <a:solidFill>
              <a:schemeClr val="accent3">
                <a:lumMod val="20000"/>
                <a:lumOff val="80000"/>
              </a:schemeClr>
            </a:solid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defPPr>
                <a:defRPr lang="en-US"/>
              </a:defPPr>
              <a:lvl1pPr indent="0" algn="ctr">
                <a:defRPr sz="9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800" dirty="0"/>
                <a:t>48.0</a:t>
              </a:r>
            </a:p>
          </p:txBody>
        </p:sp>
        <p:sp>
          <p:nvSpPr>
            <p:cNvPr id="22" name="TextBox 4"/>
            <p:cNvSpPr txBox="1"/>
            <p:nvPr/>
          </p:nvSpPr>
          <p:spPr>
            <a:xfrm>
              <a:off x="5078790" y="1190714"/>
              <a:ext cx="520700" cy="182880"/>
            </a:xfrm>
            <a:prstGeom prst="rect">
              <a:avLst/>
            </a:prstGeom>
            <a:solidFill>
              <a:schemeClr val="accent3">
                <a:lumMod val="20000"/>
                <a:lumOff val="80000"/>
              </a:schemeClr>
            </a:solid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defPPr>
                <a:defRPr lang="en-US"/>
              </a:defPPr>
              <a:lvl1pPr indent="0" algn="ctr">
                <a:defRPr sz="9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800" dirty="0"/>
                <a:t>94.0</a:t>
              </a:r>
            </a:p>
          </p:txBody>
        </p:sp>
        <p:sp>
          <p:nvSpPr>
            <p:cNvPr id="31" name="TextBox 4"/>
            <p:cNvSpPr txBox="1"/>
            <p:nvPr/>
          </p:nvSpPr>
          <p:spPr>
            <a:xfrm>
              <a:off x="3106212" y="1197162"/>
              <a:ext cx="520700" cy="182880"/>
            </a:xfrm>
            <a:prstGeom prst="rect">
              <a:avLst/>
            </a:prstGeom>
            <a:solidFill>
              <a:schemeClr val="accent3">
                <a:lumMod val="20000"/>
                <a:lumOff val="80000"/>
              </a:schemeClr>
            </a:solid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defPPr>
                <a:defRPr lang="en-US"/>
              </a:defPPr>
              <a:lvl1pPr indent="0" algn="ctr">
                <a:defRPr sz="9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800" dirty="0"/>
                <a:t>69.7</a:t>
              </a:r>
            </a:p>
          </p:txBody>
        </p:sp>
        <p:sp>
          <p:nvSpPr>
            <p:cNvPr id="33" name="TextBox 4"/>
            <p:cNvSpPr txBox="1"/>
            <p:nvPr/>
          </p:nvSpPr>
          <p:spPr>
            <a:xfrm>
              <a:off x="1020064" y="1193183"/>
              <a:ext cx="520700" cy="182880"/>
            </a:xfrm>
            <a:prstGeom prst="rect">
              <a:avLst/>
            </a:prstGeom>
            <a:solidFill>
              <a:schemeClr val="accent3">
                <a:lumMod val="20000"/>
                <a:lumOff val="80000"/>
              </a:schemeClr>
            </a:solid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defPPr>
                <a:defRPr lang="en-US"/>
              </a:defPPr>
              <a:lvl1pPr indent="0" algn="ctr">
                <a:defRPr sz="9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800" dirty="0"/>
                <a:t>50.8</a:t>
              </a:r>
            </a:p>
          </p:txBody>
        </p:sp>
        <p:sp>
          <p:nvSpPr>
            <p:cNvPr id="35" name="TextBox 34"/>
            <p:cNvSpPr txBox="1"/>
            <p:nvPr/>
          </p:nvSpPr>
          <p:spPr>
            <a:xfrm>
              <a:off x="2091258" y="1417338"/>
              <a:ext cx="520700" cy="182880"/>
            </a:xfrm>
            <a:prstGeom prst="rect">
              <a:avLst/>
            </a:prstGeom>
            <a:no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defPPr>
                <a:defRPr lang="en-US"/>
              </a:defPPr>
              <a:lvl1pPr indent="0" algn="ctr">
                <a:defRPr sz="9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800" dirty="0"/>
                <a:t>978</a:t>
              </a:r>
            </a:p>
          </p:txBody>
        </p:sp>
        <p:sp>
          <p:nvSpPr>
            <p:cNvPr id="36" name="TextBox 4"/>
            <p:cNvSpPr txBox="1"/>
            <p:nvPr/>
          </p:nvSpPr>
          <p:spPr>
            <a:xfrm>
              <a:off x="4104937" y="1419985"/>
              <a:ext cx="520700" cy="182880"/>
            </a:xfrm>
            <a:prstGeom prst="rect">
              <a:avLst/>
            </a:prstGeom>
            <a:no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defPPr>
                <a:defRPr lang="en-US"/>
              </a:defPPr>
              <a:lvl1pPr indent="0" algn="ctr">
                <a:defRPr sz="9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800" dirty="0"/>
                <a:t>974</a:t>
              </a:r>
            </a:p>
          </p:txBody>
        </p:sp>
        <p:sp>
          <p:nvSpPr>
            <p:cNvPr id="37" name="TextBox 4"/>
            <p:cNvSpPr txBox="1"/>
            <p:nvPr/>
          </p:nvSpPr>
          <p:spPr>
            <a:xfrm>
              <a:off x="5078790" y="1417142"/>
              <a:ext cx="520700" cy="182880"/>
            </a:xfrm>
            <a:prstGeom prst="rect">
              <a:avLst/>
            </a:prstGeom>
            <a:no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defPPr>
                <a:defRPr lang="en-US"/>
              </a:defPPr>
              <a:lvl1pPr indent="0" algn="ctr">
                <a:defRPr sz="9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800" dirty="0"/>
                <a:t>1,051</a:t>
              </a:r>
            </a:p>
          </p:txBody>
        </p:sp>
        <p:sp>
          <p:nvSpPr>
            <p:cNvPr id="38" name="TextBox 4"/>
            <p:cNvSpPr txBox="1"/>
            <p:nvPr/>
          </p:nvSpPr>
          <p:spPr>
            <a:xfrm>
              <a:off x="3105900" y="1417338"/>
              <a:ext cx="520700" cy="182880"/>
            </a:xfrm>
            <a:prstGeom prst="rect">
              <a:avLst/>
            </a:prstGeom>
            <a:no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defPPr>
                <a:defRPr lang="en-US"/>
              </a:defPPr>
              <a:lvl1pPr indent="0" algn="ctr">
                <a:defRPr sz="9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800" dirty="0"/>
                <a:t>973</a:t>
              </a:r>
            </a:p>
          </p:txBody>
        </p:sp>
        <p:sp>
          <p:nvSpPr>
            <p:cNvPr id="39" name="TextBox 4"/>
            <p:cNvSpPr txBox="1"/>
            <p:nvPr/>
          </p:nvSpPr>
          <p:spPr>
            <a:xfrm>
              <a:off x="1020064" y="1426375"/>
              <a:ext cx="520700" cy="182880"/>
            </a:xfrm>
            <a:prstGeom prst="rect">
              <a:avLst/>
            </a:prstGeom>
            <a:no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defPPr>
                <a:defRPr lang="en-US"/>
              </a:defPPr>
              <a:lvl1pPr indent="0" algn="ctr">
                <a:defRPr sz="9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800" dirty="0"/>
                <a:t>973</a:t>
              </a:r>
            </a:p>
          </p:txBody>
        </p:sp>
      </p:grpSp>
      <p:sp>
        <p:nvSpPr>
          <p:cNvPr id="51" name="Text Placeholder 3">
            <a:extLst>
              <a:ext uri="{FF2B5EF4-FFF2-40B4-BE49-F238E27FC236}">
                <a16:creationId xmlns:a16="http://schemas.microsoft.com/office/drawing/2014/main" id="{3525CD08-B709-47CF-A2E3-B66483AB7E44}"/>
              </a:ext>
            </a:extLst>
          </p:cNvPr>
          <p:cNvSpPr txBox="1">
            <a:spLocks/>
          </p:cNvSpPr>
          <p:nvPr/>
        </p:nvSpPr>
        <p:spPr>
          <a:xfrm>
            <a:off x="750091" y="6529730"/>
            <a:ext cx="10550652" cy="284579"/>
          </a:xfrm>
          <a:prstGeom prst="rect">
            <a:avLst/>
          </a:prstGeom>
        </p:spPr>
        <p:txBody>
          <a:bodyPr vert="horz" lIns="0" tIns="0" rIns="0" bIns="0" rtlCol="0" anchor="ctr" anchorCtr="0">
            <a:noAutofit/>
          </a:bodyPr>
          <a:lstStyle>
            <a:lvl1pPr marL="0" indent="0" algn="l" defTabSz="914400" rtl="0" eaLnBrk="1" latinLnBrk="0" hangingPunct="1">
              <a:spcBef>
                <a:spcPts val="100"/>
              </a:spcBef>
              <a:spcAft>
                <a:spcPts val="300"/>
              </a:spcAft>
              <a:buFont typeface="Wingdings" panose="05000000000000000000" pitchFamily="2" charset="2"/>
              <a:buNone/>
              <a:defRPr sz="800" kern="1200">
                <a:solidFill>
                  <a:schemeClr val="tx2"/>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tabLst/>
              <a:defRPr sz="1000" kern="1200">
                <a:solidFill>
                  <a:schemeClr val="tx1"/>
                </a:solidFill>
                <a:latin typeface="+mn-lt"/>
                <a:ea typeface="+mn-ea"/>
                <a:cs typeface="+mn-cs"/>
              </a:defRPr>
            </a:lvl2pPr>
            <a:lvl3pPr marL="648000" indent="-216000" algn="l" defTabSz="914400" rtl="0" eaLnBrk="1" latinLnBrk="0" hangingPunct="1">
              <a:spcBef>
                <a:spcPct val="20000"/>
              </a:spcBef>
              <a:buFont typeface="Wingdings" panose="05000000000000000000" pitchFamily="2" charset="2"/>
              <a:buChar char="§"/>
              <a:defRPr sz="800" kern="1200">
                <a:solidFill>
                  <a:schemeClr val="tx1"/>
                </a:solidFill>
                <a:latin typeface="+mn-lt"/>
                <a:ea typeface="+mn-ea"/>
                <a:cs typeface="+mn-cs"/>
              </a:defRPr>
            </a:lvl3pPr>
            <a:lvl4pPr marL="864000" indent="-216000" algn="l" defTabSz="914400"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4pPr>
            <a:lvl5pPr marL="1080000" indent="-216000" algn="l" defTabSz="914400" rtl="0" eaLnBrk="1" latinLnBrk="0" hangingPunct="1">
              <a:spcBef>
                <a:spcPct val="20000"/>
              </a:spcBef>
              <a:buFont typeface="Wingdings" panose="05000000000000000000"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dirty="0">
                <a:solidFill>
                  <a:schemeClr val="tx1"/>
                </a:solidFill>
              </a:rPr>
              <a:t>Sources: Guide to State’s general Budget for FY 2023, Central Bank of Oman publications, MoF publication of State’s final account</a:t>
            </a:r>
          </a:p>
          <a:p>
            <a:pPr>
              <a:spcBef>
                <a:spcPts val="0"/>
              </a:spcBef>
              <a:spcAft>
                <a:spcPts val="0"/>
              </a:spcAft>
            </a:pPr>
            <a:r>
              <a:rPr lang="en-GB" dirty="0">
                <a:solidFill>
                  <a:schemeClr val="tx1"/>
                </a:solidFill>
              </a:rPr>
              <a:t>Note: Economic indicators for 2022 are based on preliminary estimates. </a:t>
            </a:r>
            <a:r>
              <a:rPr lang="en-US" dirty="0">
                <a:solidFill>
                  <a:schemeClr val="tx1"/>
                </a:solidFill>
              </a:rPr>
              <a:t>9M 2022 GDP extrapolated to calculate Q4 2022 GDP. Calculation is based on crude oil price for 9M 2022 and Q4 2022</a:t>
            </a:r>
          </a:p>
        </p:txBody>
      </p:sp>
      <p:graphicFrame>
        <p:nvGraphicFramePr>
          <p:cNvPr id="55" name="Chart 54">
            <a:extLst>
              <a:ext uri="{FF2B5EF4-FFF2-40B4-BE49-F238E27FC236}">
                <a16:creationId xmlns:a16="http://schemas.microsoft.com/office/drawing/2014/main" id="{4F8D012D-8ED3-4271-8FDA-7314CEF8D79A}"/>
              </a:ext>
            </a:extLst>
          </p:cNvPr>
          <p:cNvGraphicFramePr/>
          <p:nvPr>
            <p:extLst>
              <p:ext uri="{D42A27DB-BD31-4B8C-83A1-F6EECF244321}">
                <p14:modId xmlns:p14="http://schemas.microsoft.com/office/powerpoint/2010/main" val="2008994298"/>
              </p:ext>
            </p:extLst>
          </p:nvPr>
        </p:nvGraphicFramePr>
        <p:xfrm>
          <a:off x="6049182" y="1292724"/>
          <a:ext cx="4697113" cy="1959038"/>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AD93EEC8-0D42-414A-ABC4-C3A362F06F02}"/>
              </a:ext>
            </a:extLst>
          </p:cNvPr>
          <p:cNvSpPr txBox="1"/>
          <p:nvPr/>
        </p:nvSpPr>
        <p:spPr>
          <a:xfrm>
            <a:off x="6168932" y="3251762"/>
            <a:ext cx="4577363" cy="246542"/>
          </a:xfrm>
          <a:prstGeom prst="rect">
            <a:avLst/>
          </a:prstGeom>
          <a:solidFill>
            <a:schemeClr val="bg1">
              <a:lumMod val="85000"/>
            </a:schemeClr>
          </a:solidFill>
        </p:spPr>
        <p:txBody>
          <a:bodyPr wrap="square" rtlCol="0">
            <a:spAutoFit/>
          </a:bodyPr>
          <a:lstStyle/>
          <a:p>
            <a:pPr marR="85090" algn="ctr">
              <a:lnSpc>
                <a:spcPts val="1300"/>
              </a:lnSpc>
              <a:buClr>
                <a:srgbClr val="E94045"/>
              </a:buClr>
              <a:tabLst>
                <a:tab pos="358775" algn="l"/>
              </a:tabLst>
            </a:pPr>
            <a:r>
              <a:rPr lang="en-US" sz="1000" dirty="0">
                <a:latin typeface="Tahoma "/>
              </a:rPr>
              <a:t>Oil &amp; Gas revenue accounted for 77% of the total revenue </a:t>
            </a:r>
          </a:p>
        </p:txBody>
      </p:sp>
      <p:sp>
        <p:nvSpPr>
          <p:cNvPr id="53" name="Rectangle 52">
            <a:extLst>
              <a:ext uri="{FF2B5EF4-FFF2-40B4-BE49-F238E27FC236}">
                <a16:creationId xmlns:a16="http://schemas.microsoft.com/office/drawing/2014/main" id="{7E814FE3-2E5C-ACD2-A069-9E7DF75F31DF}"/>
              </a:ext>
            </a:extLst>
          </p:cNvPr>
          <p:cNvSpPr/>
          <p:nvPr/>
        </p:nvSpPr>
        <p:spPr>
          <a:xfrm>
            <a:off x="462400" y="4341907"/>
            <a:ext cx="1443739" cy="6955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cs typeface="Arial" pitchFamily="34" charset="0"/>
              </a:rPr>
              <a:t>Ba2</a:t>
            </a:r>
          </a:p>
          <a:p>
            <a:pPr algn="ctr"/>
            <a:r>
              <a:rPr lang="en-US" sz="800" b="1" dirty="0">
                <a:cs typeface="Arial" pitchFamily="34" charset="0"/>
              </a:rPr>
              <a:t>(Positive outlook)</a:t>
            </a:r>
          </a:p>
          <a:p>
            <a:pPr algn="ctr"/>
            <a:r>
              <a:rPr lang="en-US" sz="800" dirty="0">
                <a:cs typeface="Arial" pitchFamily="34" charset="0"/>
              </a:rPr>
              <a:t>Rating upgrade on 15 May 2023</a:t>
            </a:r>
          </a:p>
        </p:txBody>
      </p:sp>
      <p:sp>
        <p:nvSpPr>
          <p:cNvPr id="54" name="Rectangle 53">
            <a:extLst>
              <a:ext uri="{FF2B5EF4-FFF2-40B4-BE49-F238E27FC236}">
                <a16:creationId xmlns:a16="http://schemas.microsoft.com/office/drawing/2014/main" id="{7E814FE3-2E5C-ACD2-A069-9E7DF75F31DF}"/>
              </a:ext>
            </a:extLst>
          </p:cNvPr>
          <p:cNvSpPr/>
          <p:nvPr/>
        </p:nvSpPr>
        <p:spPr>
          <a:xfrm>
            <a:off x="2233587" y="4339989"/>
            <a:ext cx="1443739" cy="6955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cs typeface="Arial" pitchFamily="34" charset="0"/>
              </a:rPr>
              <a:t>BB</a:t>
            </a:r>
          </a:p>
          <a:p>
            <a:pPr algn="ctr"/>
            <a:r>
              <a:rPr lang="en-US" sz="800" b="1" dirty="0">
                <a:cs typeface="Arial" pitchFamily="34" charset="0"/>
              </a:rPr>
              <a:t>(Positive outlook)</a:t>
            </a:r>
          </a:p>
          <a:p>
            <a:pPr algn="ctr"/>
            <a:r>
              <a:rPr lang="en-US" sz="800" dirty="0">
                <a:cs typeface="Arial" pitchFamily="34" charset="0"/>
              </a:rPr>
              <a:t>Rating upgrade on 26 Nov 2022</a:t>
            </a:r>
          </a:p>
        </p:txBody>
      </p:sp>
      <p:sp>
        <p:nvSpPr>
          <p:cNvPr id="56" name="Rectangle 55">
            <a:extLst>
              <a:ext uri="{FF2B5EF4-FFF2-40B4-BE49-F238E27FC236}">
                <a16:creationId xmlns:a16="http://schemas.microsoft.com/office/drawing/2014/main" id="{7E814FE3-2E5C-ACD2-A069-9E7DF75F31DF}"/>
              </a:ext>
            </a:extLst>
          </p:cNvPr>
          <p:cNvSpPr/>
          <p:nvPr/>
        </p:nvSpPr>
        <p:spPr>
          <a:xfrm>
            <a:off x="3996645" y="4339436"/>
            <a:ext cx="1443739" cy="6955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cs typeface="Arial" pitchFamily="34" charset="0"/>
              </a:rPr>
              <a:t>BB</a:t>
            </a:r>
          </a:p>
          <a:p>
            <a:pPr algn="ctr"/>
            <a:r>
              <a:rPr lang="en-US" sz="800" b="1" dirty="0">
                <a:cs typeface="Arial" pitchFamily="34" charset="0"/>
              </a:rPr>
              <a:t>(Positive outlook)</a:t>
            </a:r>
          </a:p>
          <a:p>
            <a:pPr algn="ctr"/>
            <a:r>
              <a:rPr lang="en-US" sz="800" dirty="0">
                <a:cs typeface="Arial" pitchFamily="34" charset="0"/>
              </a:rPr>
              <a:t>Rating upgrade on 15 Aug 2022</a:t>
            </a:r>
          </a:p>
        </p:txBody>
      </p:sp>
      <p:sp>
        <p:nvSpPr>
          <p:cNvPr id="57" name="TextBox 56">
            <a:extLst>
              <a:ext uri="{FF2B5EF4-FFF2-40B4-BE49-F238E27FC236}">
                <a16:creationId xmlns:a16="http://schemas.microsoft.com/office/drawing/2014/main" id="{23FFE0AE-A7E7-421F-8595-55357745F341}"/>
              </a:ext>
            </a:extLst>
          </p:cNvPr>
          <p:cNvSpPr txBox="1"/>
          <p:nvPr/>
        </p:nvSpPr>
        <p:spPr>
          <a:xfrm>
            <a:off x="462400" y="5368058"/>
            <a:ext cx="4958142" cy="611065"/>
          </a:xfrm>
          <a:prstGeom prst="rect">
            <a:avLst/>
          </a:prstGeom>
          <a:solidFill>
            <a:schemeClr val="bg1">
              <a:lumMod val="85000"/>
            </a:schemeClr>
          </a:solidFill>
        </p:spPr>
        <p:txBody>
          <a:bodyPr wrap="square" rtlCol="0">
            <a:spAutoFit/>
          </a:bodyPr>
          <a:lstStyle/>
          <a:p>
            <a:pPr marR="85090" algn="ctr">
              <a:lnSpc>
                <a:spcPts val="1400"/>
              </a:lnSpc>
              <a:buClr>
                <a:srgbClr val="E94045"/>
              </a:buClr>
              <a:tabLst>
                <a:tab pos="358775" algn="l"/>
              </a:tabLst>
            </a:pPr>
            <a:r>
              <a:rPr lang="en-US" sz="950" dirty="0">
                <a:latin typeface="Tahoma "/>
              </a:rPr>
              <a:t>Recent upgrades in credit rating and outlook are mainly on account of improved fiscal performance due to higher oil prices realizations and utilization of higher revenues towards reduction of public debt</a:t>
            </a:r>
          </a:p>
        </p:txBody>
      </p:sp>
      <p:sp>
        <p:nvSpPr>
          <p:cNvPr id="2" name="TextBox 1">
            <a:extLst>
              <a:ext uri="{FF2B5EF4-FFF2-40B4-BE49-F238E27FC236}">
                <a16:creationId xmlns:a16="http://schemas.microsoft.com/office/drawing/2014/main" id="{E1A72822-C262-49CB-A6E8-9BF809858ACC}"/>
              </a:ext>
            </a:extLst>
          </p:cNvPr>
          <p:cNvSpPr txBox="1"/>
          <p:nvPr/>
        </p:nvSpPr>
        <p:spPr>
          <a:xfrm>
            <a:off x="465912" y="5058242"/>
            <a:ext cx="1436284" cy="246221"/>
          </a:xfrm>
          <a:prstGeom prst="rect">
            <a:avLst/>
          </a:prstGeom>
          <a:noFill/>
          <a:ln>
            <a:solidFill>
              <a:schemeClr val="tx1">
                <a:lumMod val="50000"/>
                <a:lumOff val="50000"/>
              </a:schemeClr>
            </a:solidFill>
          </a:ln>
        </p:spPr>
        <p:txBody>
          <a:bodyPr vert="horz" wrap="square" rtlCol="0">
            <a:spAutoFit/>
          </a:bodyPr>
          <a:lstStyle/>
          <a:p>
            <a:pPr algn="ctr"/>
            <a:r>
              <a:rPr lang="en-GB" sz="1000" b="1" dirty="0"/>
              <a:t>Moody’s</a:t>
            </a:r>
          </a:p>
        </p:txBody>
      </p:sp>
      <p:sp>
        <p:nvSpPr>
          <p:cNvPr id="42" name="TextBox 41">
            <a:extLst>
              <a:ext uri="{FF2B5EF4-FFF2-40B4-BE49-F238E27FC236}">
                <a16:creationId xmlns:a16="http://schemas.microsoft.com/office/drawing/2014/main" id="{05126702-032A-423A-B5A1-34CC06FE60D6}"/>
              </a:ext>
            </a:extLst>
          </p:cNvPr>
          <p:cNvSpPr txBox="1"/>
          <p:nvPr/>
        </p:nvSpPr>
        <p:spPr>
          <a:xfrm>
            <a:off x="2228970" y="5057727"/>
            <a:ext cx="1436284" cy="246221"/>
          </a:xfrm>
          <a:prstGeom prst="rect">
            <a:avLst/>
          </a:prstGeom>
          <a:noFill/>
          <a:ln>
            <a:solidFill>
              <a:schemeClr val="tx1">
                <a:lumMod val="50000"/>
                <a:lumOff val="50000"/>
              </a:schemeClr>
            </a:solidFill>
          </a:ln>
        </p:spPr>
        <p:txBody>
          <a:bodyPr vert="horz" wrap="square" rtlCol="0">
            <a:spAutoFit/>
          </a:bodyPr>
          <a:lstStyle/>
          <a:p>
            <a:pPr algn="ctr"/>
            <a:r>
              <a:rPr lang="en-GB" sz="1000" b="1" dirty="0"/>
              <a:t>S&amp;P</a:t>
            </a:r>
          </a:p>
        </p:txBody>
      </p:sp>
      <p:sp>
        <p:nvSpPr>
          <p:cNvPr id="44" name="TextBox 43">
            <a:extLst>
              <a:ext uri="{FF2B5EF4-FFF2-40B4-BE49-F238E27FC236}">
                <a16:creationId xmlns:a16="http://schemas.microsoft.com/office/drawing/2014/main" id="{ECF93D08-F9D0-45F2-B043-5B16C3B72370}"/>
              </a:ext>
            </a:extLst>
          </p:cNvPr>
          <p:cNvSpPr txBox="1"/>
          <p:nvPr/>
        </p:nvSpPr>
        <p:spPr>
          <a:xfrm>
            <a:off x="4004100" y="5056845"/>
            <a:ext cx="1436284" cy="246221"/>
          </a:xfrm>
          <a:prstGeom prst="rect">
            <a:avLst/>
          </a:prstGeom>
          <a:noFill/>
          <a:ln>
            <a:solidFill>
              <a:schemeClr val="tx1">
                <a:lumMod val="50000"/>
                <a:lumOff val="50000"/>
              </a:schemeClr>
            </a:solidFill>
          </a:ln>
        </p:spPr>
        <p:txBody>
          <a:bodyPr vert="horz" wrap="square" rtlCol="0">
            <a:spAutoFit/>
          </a:bodyPr>
          <a:lstStyle/>
          <a:p>
            <a:pPr algn="ctr"/>
            <a:r>
              <a:rPr lang="en-GB" sz="1000" b="1" dirty="0"/>
              <a:t>Fitch</a:t>
            </a:r>
          </a:p>
        </p:txBody>
      </p:sp>
      <p:grpSp>
        <p:nvGrpSpPr>
          <p:cNvPr id="45" name="Group 44">
            <a:extLst>
              <a:ext uri="{FF2B5EF4-FFF2-40B4-BE49-F238E27FC236}">
                <a16:creationId xmlns:a16="http://schemas.microsoft.com/office/drawing/2014/main" id="{D8F6E201-1532-4164-9D94-B15E45C0000D}"/>
              </a:ext>
            </a:extLst>
          </p:cNvPr>
          <p:cNvGrpSpPr/>
          <p:nvPr/>
        </p:nvGrpSpPr>
        <p:grpSpPr>
          <a:xfrm>
            <a:off x="5868226" y="4336393"/>
            <a:ext cx="4542510" cy="1799122"/>
            <a:chOff x="7214583" y="4326375"/>
            <a:chExt cx="5131142" cy="1791668"/>
          </a:xfrm>
        </p:grpSpPr>
        <p:graphicFrame>
          <p:nvGraphicFramePr>
            <p:cNvPr id="61" name="Chart 60">
              <a:extLst>
                <a:ext uri="{FF2B5EF4-FFF2-40B4-BE49-F238E27FC236}">
                  <a16:creationId xmlns:a16="http://schemas.microsoft.com/office/drawing/2014/main" id="{BCA66200-68D1-41D1-A628-F2CA03865AC9}"/>
                </a:ext>
              </a:extLst>
            </p:cNvPr>
            <p:cNvGraphicFramePr/>
            <p:nvPr>
              <p:extLst>
                <p:ext uri="{D42A27DB-BD31-4B8C-83A1-F6EECF244321}">
                  <p14:modId xmlns:p14="http://schemas.microsoft.com/office/powerpoint/2010/main" val="1599366706"/>
                </p:ext>
              </p:extLst>
            </p:nvPr>
          </p:nvGraphicFramePr>
          <p:xfrm>
            <a:off x="7214583" y="4326375"/>
            <a:ext cx="5131142" cy="1791668"/>
          </p:xfrm>
          <a:graphic>
            <a:graphicData uri="http://schemas.openxmlformats.org/drawingml/2006/chart">
              <c:chart xmlns:c="http://schemas.openxmlformats.org/drawingml/2006/chart" xmlns:r="http://schemas.openxmlformats.org/officeDocument/2006/relationships" r:id="rId5"/>
            </a:graphicData>
          </a:graphic>
        </p:graphicFrame>
        <p:sp>
          <p:nvSpPr>
            <p:cNvPr id="62" name="TextBox 61">
              <a:extLst>
                <a:ext uri="{FF2B5EF4-FFF2-40B4-BE49-F238E27FC236}">
                  <a16:creationId xmlns:a16="http://schemas.microsoft.com/office/drawing/2014/main" id="{3E93B720-D7CB-46F9-9CF5-988AB601B3F5}"/>
                </a:ext>
              </a:extLst>
            </p:cNvPr>
            <p:cNvSpPr txBox="1"/>
            <p:nvPr/>
          </p:nvSpPr>
          <p:spPr>
            <a:xfrm>
              <a:off x="8863784" y="4913252"/>
              <a:ext cx="7444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Tahoma"/>
                </a:rPr>
                <a:t>RO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latin typeface="Tahoma"/>
                </a:rPr>
                <a:t>4.5</a:t>
              </a:r>
              <a:r>
                <a:rPr kumimoji="0" lang="en-US" sz="900" b="1" i="0" u="none" strike="noStrike" kern="1200" cap="none" spc="0" normalizeH="0" baseline="0" noProof="0" dirty="0">
                  <a:ln>
                    <a:noFill/>
                  </a:ln>
                  <a:solidFill>
                    <a:srgbClr val="000000"/>
                  </a:solidFill>
                  <a:effectLst/>
                  <a:uLnTx/>
                  <a:uFillTx/>
                  <a:latin typeface="Tahoma"/>
                </a:rPr>
                <a:t> bn</a:t>
              </a:r>
            </a:p>
          </p:txBody>
        </p:sp>
      </p:grpSp>
      <p:sp>
        <p:nvSpPr>
          <p:cNvPr id="58" name="TextBox 57">
            <a:extLst>
              <a:ext uri="{FF2B5EF4-FFF2-40B4-BE49-F238E27FC236}">
                <a16:creationId xmlns:a16="http://schemas.microsoft.com/office/drawing/2014/main" id="{E637A514-5F25-4F1C-A71D-673223DF6FA1}"/>
              </a:ext>
            </a:extLst>
          </p:cNvPr>
          <p:cNvSpPr txBox="1"/>
          <p:nvPr/>
        </p:nvSpPr>
        <p:spPr bwMode="gray">
          <a:xfrm>
            <a:off x="242647" y="845551"/>
            <a:ext cx="5285698" cy="371744"/>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marL="2706" defTabSz="681776" eaLnBrk="0" hangingPunct="0">
              <a:lnSpc>
                <a:spcPct val="110000"/>
              </a:lnSpc>
              <a:spcBef>
                <a:spcPts val="681"/>
              </a:spcBef>
              <a:buClr>
                <a:schemeClr val="tx1"/>
              </a:buClr>
              <a:buSzPct val="100000"/>
              <a:tabLst>
                <a:tab pos="47346" algn="l"/>
              </a:tabLst>
              <a:defRPr/>
            </a:pPr>
            <a:r>
              <a:rPr lang="en-US" sz="1400" dirty="0">
                <a:solidFill>
                  <a:schemeClr val="bg1"/>
                </a:solidFill>
              </a:rPr>
              <a:t>Key performance parameters (RO bn)</a:t>
            </a:r>
          </a:p>
        </p:txBody>
      </p:sp>
      <p:sp>
        <p:nvSpPr>
          <p:cNvPr id="59" name="TextBox 58">
            <a:extLst>
              <a:ext uri="{FF2B5EF4-FFF2-40B4-BE49-F238E27FC236}">
                <a16:creationId xmlns:a16="http://schemas.microsoft.com/office/drawing/2014/main" id="{A4E09E51-CA07-4E3B-AED5-18424FB4D795}"/>
              </a:ext>
            </a:extLst>
          </p:cNvPr>
          <p:cNvSpPr txBox="1"/>
          <p:nvPr/>
        </p:nvSpPr>
        <p:spPr bwMode="gray">
          <a:xfrm>
            <a:off x="6168932" y="845551"/>
            <a:ext cx="4577363" cy="371744"/>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marL="2706" defTabSz="681776" eaLnBrk="0" hangingPunct="0">
              <a:lnSpc>
                <a:spcPct val="110000"/>
              </a:lnSpc>
              <a:spcBef>
                <a:spcPts val="681"/>
              </a:spcBef>
              <a:buClr>
                <a:schemeClr val="tx1"/>
              </a:buClr>
              <a:buSzPct val="100000"/>
              <a:tabLst>
                <a:tab pos="47346" algn="l"/>
              </a:tabLst>
              <a:defRPr/>
            </a:pPr>
            <a:r>
              <a:rPr lang="en-US" sz="1400" dirty="0">
                <a:solidFill>
                  <a:schemeClr val="bg1"/>
                </a:solidFill>
              </a:rPr>
              <a:t>Revenue breakdown (RO bn)</a:t>
            </a:r>
          </a:p>
        </p:txBody>
      </p:sp>
      <p:sp>
        <p:nvSpPr>
          <p:cNvPr id="60" name="TextBox 59">
            <a:extLst>
              <a:ext uri="{FF2B5EF4-FFF2-40B4-BE49-F238E27FC236}">
                <a16:creationId xmlns:a16="http://schemas.microsoft.com/office/drawing/2014/main" id="{39F90535-F6DA-439C-91CB-A424DD3E12C4}"/>
              </a:ext>
            </a:extLst>
          </p:cNvPr>
          <p:cNvSpPr txBox="1"/>
          <p:nvPr/>
        </p:nvSpPr>
        <p:spPr bwMode="gray">
          <a:xfrm>
            <a:off x="6168933" y="3787815"/>
            <a:ext cx="4577363" cy="371744"/>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marL="2706" defTabSz="681776" eaLnBrk="0" hangingPunct="0">
              <a:lnSpc>
                <a:spcPct val="110000"/>
              </a:lnSpc>
              <a:spcBef>
                <a:spcPts val="681"/>
              </a:spcBef>
              <a:buClr>
                <a:schemeClr val="tx1"/>
              </a:buClr>
              <a:buSzPct val="100000"/>
              <a:tabLst>
                <a:tab pos="47346" algn="l"/>
              </a:tabLst>
              <a:defRPr/>
            </a:pPr>
            <a:r>
              <a:rPr lang="en-US" sz="1400" dirty="0">
                <a:solidFill>
                  <a:schemeClr val="bg1"/>
                </a:solidFill>
              </a:rPr>
              <a:t>Total Investment outlay for 2023</a:t>
            </a:r>
          </a:p>
        </p:txBody>
      </p:sp>
      <p:sp>
        <p:nvSpPr>
          <p:cNvPr id="63" name="TextBox 62">
            <a:extLst>
              <a:ext uri="{FF2B5EF4-FFF2-40B4-BE49-F238E27FC236}">
                <a16:creationId xmlns:a16="http://schemas.microsoft.com/office/drawing/2014/main" id="{BFF7B0E7-F89B-465F-A820-B1AFAB2CFEEE}"/>
              </a:ext>
            </a:extLst>
          </p:cNvPr>
          <p:cNvSpPr txBox="1"/>
          <p:nvPr/>
        </p:nvSpPr>
        <p:spPr bwMode="gray">
          <a:xfrm>
            <a:off x="462400" y="3787814"/>
            <a:ext cx="4977984" cy="373591"/>
          </a:xfrm>
          <a:prstGeom prst="rect">
            <a:avLst/>
          </a:prstGeom>
          <a:solidFill>
            <a:schemeClr val="accent3">
              <a:lumMod val="50000"/>
            </a:schemeClr>
          </a:solidFill>
          <a:ln w="25400" cap="flat" cmpd="sng" algn="ctr">
            <a:noFill/>
            <a:prstDash val="solid"/>
          </a:ln>
          <a:effectLst/>
        </p:spPr>
        <p:txBody>
          <a:bodyPr anchor="ctr"/>
          <a:lstStyle>
            <a:defPPr>
              <a:defRPr lang="en-US"/>
            </a:defPPr>
            <a:lvl1pPr fontAlgn="auto">
              <a:spcBef>
                <a:spcPts val="0"/>
              </a:spcBef>
              <a:spcAft>
                <a:spcPts val="0"/>
              </a:spcAft>
              <a:defRPr sz="1600" b="1">
                <a:solidFill>
                  <a:schemeClr val="accent1"/>
                </a:solidFill>
              </a:defRPr>
            </a:lvl1pPr>
          </a:lstStyle>
          <a:p>
            <a:pPr marL="2706" defTabSz="681776" eaLnBrk="0" hangingPunct="0">
              <a:lnSpc>
                <a:spcPct val="110000"/>
              </a:lnSpc>
              <a:spcBef>
                <a:spcPts val="681"/>
              </a:spcBef>
              <a:buClr>
                <a:schemeClr val="tx1"/>
              </a:buClr>
              <a:buSzPct val="100000"/>
              <a:tabLst>
                <a:tab pos="47346" algn="l"/>
              </a:tabLst>
              <a:defRPr/>
            </a:pPr>
            <a:r>
              <a:rPr lang="en-US" sz="1400" dirty="0">
                <a:solidFill>
                  <a:schemeClr val="bg1"/>
                </a:solidFill>
              </a:rPr>
              <a:t>Oman Credit ratings</a:t>
            </a:r>
            <a:endParaRPr lang="en-US" sz="1400" dirty="0">
              <a:solidFill>
                <a:schemeClr val="tx1"/>
              </a:solidFill>
              <a:cs typeface="Arial" pitchFamily="34" charset="0"/>
            </a:endParaRPr>
          </a:p>
        </p:txBody>
      </p:sp>
      <p:sp>
        <p:nvSpPr>
          <p:cNvPr id="64" name="Title 1">
            <a:extLst>
              <a:ext uri="{FF2B5EF4-FFF2-40B4-BE49-F238E27FC236}">
                <a16:creationId xmlns:a16="http://schemas.microsoft.com/office/drawing/2014/main" id="{D6C81ADB-87E7-4C0F-909F-7EC37200F2BC}"/>
              </a:ext>
            </a:extLst>
          </p:cNvPr>
          <p:cNvSpPr>
            <a:spLocks noGrp="1"/>
          </p:cNvSpPr>
          <p:nvPr>
            <p:ph type="title"/>
          </p:nvPr>
        </p:nvSpPr>
        <p:spPr>
          <a:xfrm>
            <a:off x="309987" y="107421"/>
            <a:ext cx="10515600" cy="526910"/>
          </a:xfrm>
        </p:spPr>
        <p:txBody>
          <a:bodyPr>
            <a:normAutofit/>
          </a:bodyPr>
          <a:lstStyle/>
          <a:p>
            <a:r>
              <a:rPr lang="en-US" sz="3400" b="0" dirty="0">
                <a:solidFill>
                  <a:srgbClr val="E52F36"/>
                </a:solidFill>
              </a:rPr>
              <a:t>Oman Macro Overview    </a:t>
            </a:r>
            <a:r>
              <a:rPr lang="en-US" sz="1800" b="0" dirty="0">
                <a:solidFill>
                  <a:srgbClr val="E52F36"/>
                </a:solidFill>
              </a:rPr>
              <a:t>(…contd.)</a:t>
            </a:r>
          </a:p>
        </p:txBody>
      </p:sp>
    </p:spTree>
    <p:extLst>
      <p:ext uri="{BB962C8B-B14F-4D97-AF65-F5344CB8AC3E}">
        <p14:creationId xmlns:p14="http://schemas.microsoft.com/office/powerpoint/2010/main" val="406284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SB" val="TOCTable"/>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XL1DNiJqUeqqQnxcjAp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XL1DNiJqUeqqQnxcjApy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XL1DNiJqUeqqQnxcjAp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XL1DNiJqUeqqQnxcjApy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XL1DNiJqUeqqQnxcjApyw"/>
</p:tagLst>
</file>

<file path=ppt/theme/theme1.xml><?xml version="1.0" encoding="utf-8"?>
<a:theme xmlns:a="http://schemas.openxmlformats.org/drawingml/2006/main" name="Theme1">
  <a:themeElements>
    <a:clrScheme name="BankMuscat-01">
      <a:dk1>
        <a:srgbClr val="000000"/>
      </a:dk1>
      <a:lt1>
        <a:srgbClr val="FFFFFF"/>
      </a:lt1>
      <a:dk2>
        <a:srgbClr val="3F3F3F"/>
      </a:dk2>
      <a:lt2>
        <a:srgbClr val="FFFFFF"/>
      </a:lt2>
      <a:accent1>
        <a:srgbClr val="D8D8D8"/>
      </a:accent1>
      <a:accent2>
        <a:srgbClr val="FF0000"/>
      </a:accent2>
      <a:accent3>
        <a:srgbClr val="F65C58"/>
      </a:accent3>
      <a:accent4>
        <a:srgbClr val="FF2525"/>
      </a:accent4>
      <a:accent5>
        <a:srgbClr val="FFFFFF"/>
      </a:accent5>
      <a:accent6>
        <a:srgbClr val="FFFFFF"/>
      </a:accent6>
      <a:hlink>
        <a:srgbClr val="FFFFFF"/>
      </a:hlink>
      <a:folHlink>
        <a:srgbClr val="FFFFFF"/>
      </a:folHlink>
    </a:clrScheme>
    <a:fontScheme name="Bank Musca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AD56447-2C97-B745-A017-BA2C1B46616D}" vid="{577FCB36-236C-C448-999E-77ACA252D117}"/>
    </a:ext>
  </a:extLst>
</a:theme>
</file>

<file path=ppt/theme/theme2.xml><?xml version="1.0" encoding="utf-8"?>
<a:theme xmlns:a="http://schemas.openxmlformats.org/drawingml/2006/main" name="Custom Design">
  <a:themeElements>
    <a:clrScheme name="Bank Muscat">
      <a:dk1>
        <a:srgbClr val="000000"/>
      </a:dk1>
      <a:lt1>
        <a:srgbClr val="FFFFFF"/>
      </a:lt1>
      <a:dk2>
        <a:srgbClr val="3F3F3F"/>
      </a:dk2>
      <a:lt2>
        <a:srgbClr val="FFFFFF"/>
      </a:lt2>
      <a:accent1>
        <a:srgbClr val="D8D8D8"/>
      </a:accent1>
      <a:accent2>
        <a:srgbClr val="FF0000"/>
      </a:accent2>
      <a:accent3>
        <a:srgbClr val="F65C58"/>
      </a:accent3>
      <a:accent4>
        <a:srgbClr val="FF2525"/>
      </a:accent4>
      <a:accent5>
        <a:srgbClr val="FFFFFF"/>
      </a:accent5>
      <a:accent6>
        <a:srgbClr val="FFFFFF"/>
      </a:accent6>
      <a:hlink>
        <a:srgbClr val="FFFFFF"/>
      </a:hlink>
      <a:folHlink>
        <a:srgbClr val="FFFFFF"/>
      </a:folHlink>
    </a:clrScheme>
    <a:fontScheme name="Bank Musca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35697D3210E3EE49B554D9DAAF8DDCB3" ma:contentTypeVersion="3" ma:contentTypeDescription="إنشاء مستند جديد." ma:contentTypeScope="" ma:versionID="787663dc3775771aa1ac2466c39deca8">
  <xsd:schema xmlns:xsd="http://www.w3.org/2001/XMLSchema" xmlns:xs="http://www.w3.org/2001/XMLSchema" xmlns:p="http://schemas.microsoft.com/office/2006/metadata/properties" xmlns:ns2="ef48c9f0-4255-4c63-bcdc-f9bd7954d57f" xmlns:ns3="10756abe-afbb-4b50-8a33-53be1f4ae1ec" targetNamespace="http://schemas.microsoft.com/office/2006/metadata/properties" ma:root="true" ma:fieldsID="61e3f2fcaa67730b5387b7359b20d897" ns2:_="" ns3:_="">
    <xsd:import namespace="ef48c9f0-4255-4c63-bcdc-f9bd7954d57f"/>
    <xsd:import namespace="10756abe-afbb-4b50-8a33-53be1f4ae1ec"/>
    <xsd:element name="properties">
      <xsd:complexType>
        <xsd:sequence>
          <xsd:element name="documentManagement">
            <xsd:complexType>
              <xsd:all>
                <xsd:element ref="ns2:Year" minOccurs="0"/>
                <xsd:element ref="ns2:Sequen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48c9f0-4255-4c63-bcdc-f9bd7954d57f" elementFormDefault="qualified">
    <xsd:import namespace="http://schemas.microsoft.com/office/2006/documentManagement/types"/>
    <xsd:import namespace="http://schemas.microsoft.com/office/infopath/2007/PartnerControls"/>
    <xsd:element name="Year" ma:index="8" nillable="true" ma:displayName="Year" ma:internalName="Year">
      <xsd:simpleType>
        <xsd:restriction base="dms:Text">
          <xsd:maxLength value="255"/>
        </xsd:restriction>
      </xsd:simpleType>
    </xsd:element>
    <xsd:element name="Sequence" ma:index="9" nillable="true" ma:displayName="Sequence" ma:internalName="Sequenc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0756abe-afbb-4b50-8a33-53be1f4ae1ec" elementFormDefault="qualified">
    <xsd:import namespace="http://schemas.microsoft.com/office/2006/documentManagement/types"/>
    <xsd:import namespace="http://schemas.microsoft.com/office/infopath/2007/PartnerControls"/>
    <xsd:element name="SharedWithUsers" ma:index="10" nillable="true" ma:displayName="تمت مشاركته مع"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quence xmlns="ef48c9f0-4255-4c63-bcdc-f9bd7954d57f">1</Sequence>
    <Year xmlns="ef48c9f0-4255-4c63-bcdc-f9bd7954d57f">2023</Year>
  </documentManagement>
</p:properties>
</file>

<file path=customXml/itemProps1.xml><?xml version="1.0" encoding="utf-8"?>
<ds:datastoreItem xmlns:ds="http://schemas.openxmlformats.org/officeDocument/2006/customXml" ds:itemID="{95BE5979-526B-474E-84CE-26AF12F6984C}"/>
</file>

<file path=customXml/itemProps2.xml><?xml version="1.0" encoding="utf-8"?>
<ds:datastoreItem xmlns:ds="http://schemas.openxmlformats.org/officeDocument/2006/customXml" ds:itemID="{BD4A8E18-98C8-4853-8825-4948415CA9A4}"/>
</file>

<file path=customXml/itemProps3.xml><?xml version="1.0" encoding="utf-8"?>
<ds:datastoreItem xmlns:ds="http://schemas.openxmlformats.org/officeDocument/2006/customXml" ds:itemID="{50FD1353-67CF-4F19-AA30-AC1ACB0DC026}"/>
</file>

<file path=docProps/app.xml><?xml version="1.0" encoding="utf-8"?>
<Properties xmlns="http://schemas.openxmlformats.org/officeDocument/2006/extended-properties" xmlns:vt="http://schemas.openxmlformats.org/officeDocument/2006/docPropsVTypes">
  <Template/>
  <TotalTime>25778</TotalTime>
  <Words>4677</Words>
  <Application>Microsoft Office PowerPoint</Application>
  <PresentationFormat>Widescreen</PresentationFormat>
  <Paragraphs>656</Paragraphs>
  <Slides>30</Slides>
  <Notes>28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新細明體</vt:lpstr>
      <vt:lpstr>Arial</vt:lpstr>
      <vt:lpstr>Calibri</vt:lpstr>
      <vt:lpstr>Courier New</vt:lpstr>
      <vt:lpstr>SST</vt:lpstr>
      <vt:lpstr>SST Roman</vt:lpstr>
      <vt:lpstr>Symbol</vt:lpstr>
      <vt:lpstr>Tahoma</vt:lpstr>
      <vt:lpstr>Tahoma </vt:lpstr>
      <vt:lpstr>Wingdings</vt:lpstr>
      <vt:lpstr>ヒラギノ角ゴ Pro W3</vt:lpstr>
      <vt:lpstr>Theme1</vt:lpstr>
      <vt:lpstr>Custom Design</vt:lpstr>
      <vt:lpstr>Investors Presentation  March 2023</vt:lpstr>
      <vt:lpstr>PowerPoint Presentation</vt:lpstr>
      <vt:lpstr>PowerPoint Presentation</vt:lpstr>
      <vt:lpstr>PowerPoint Presentation</vt:lpstr>
      <vt:lpstr>PowerPoint Presentation</vt:lpstr>
      <vt:lpstr>PowerPoint Presentation</vt:lpstr>
      <vt:lpstr>PowerPoint Presentation</vt:lpstr>
      <vt:lpstr>Oman Macro Overview</vt:lpstr>
      <vt:lpstr>Oman Macro Overview    (…contd.)</vt:lpstr>
      <vt:lpstr>PowerPoint Presentation</vt:lpstr>
      <vt:lpstr>PowerPoint Presentation</vt:lpstr>
      <vt:lpstr>PowerPoint Presentation</vt:lpstr>
      <vt:lpstr>PowerPoint Presentation</vt:lpstr>
      <vt:lpstr>PowerPoint Presentation</vt:lpstr>
      <vt:lpstr>Banks Vision &amp; Strategic Pillars</vt:lpstr>
      <vt:lpstr>Bank Muscat Business Lines</vt:lpstr>
      <vt:lpstr>PowerPoint Presentation</vt:lpstr>
      <vt:lpstr>PowerPoint Presentation</vt:lpstr>
      <vt:lpstr>PowerPoint Presentation</vt:lpstr>
      <vt:lpstr>PowerPoint Presentation</vt:lpstr>
      <vt:lpstr>International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عروض المستثمرين - مارس </dc:title>
  <dc:creator>MARIA GABRIELLABARNABAS</dc:creator>
  <cp:lastModifiedBy>BadriNarayan Iyer (Finance)</cp:lastModifiedBy>
  <cp:revision>3148</cp:revision>
  <cp:lastPrinted>2023-02-26T07:22:25Z</cp:lastPrinted>
  <dcterms:created xsi:type="dcterms:W3CDTF">2019-05-27T14:39:16Z</dcterms:created>
  <dcterms:modified xsi:type="dcterms:W3CDTF">2023-05-23T13:27:35Z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0x01010035697D3210E3EE49B554D9DAAF8DDCB3</vt:lpwstr>
  </property>
</Properties>
</file>